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4"/><Relationship Target="../media/image04.png" Type="http://schemas.openxmlformats.org/officeDocument/2006/relationships/image" Id="rId3"/><Relationship Target="../media/image01.png" Type="http://schemas.openxmlformats.org/officeDocument/2006/relationships/image" Id="rId5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ccl.northwestern.edu/netlogo/models/Heatbugs" Type="http://schemas.openxmlformats.org/officeDocument/2006/relationships/hyperlink" TargetMode="External" Id="rId4"/><Relationship Target="http://ccl.northwestern.edu/netlogo/models/Heatbugs" Type="http://schemas.openxmlformats.org/officeDocument/2006/relationships/hyperlink" TargetMode="External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" name="Shape 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32474" x="2570150"/>
            <a:ext cy="4003700" cx="4003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 txBox="1"/>
          <p:nvPr>
            <p:ph idx="1" type="subTitle"/>
          </p:nvPr>
        </p:nvSpPr>
        <p:spPr>
          <a:xfrm>
            <a:off y="4336178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Ondrej Zvara</a:t>
            </a:r>
          </a:p>
          <a:p>
            <a:pPr>
              <a:spcBef>
                <a:spcPts val="0"/>
              </a:spcBef>
              <a:buNone/>
            </a:pPr>
            <a:r>
              <a:rPr sz="2400" lang="en"/>
              <a:t>Linda Riquelme</a:t>
            </a:r>
          </a:p>
        </p:txBody>
      </p:sp>
      <p:sp>
        <p:nvSpPr>
          <p:cNvPr id="25" name="Shape 25"/>
          <p:cNvSpPr txBox="1"/>
          <p:nvPr>
            <p:ph type="ctrTitle"/>
          </p:nvPr>
        </p:nvSpPr>
        <p:spPr>
          <a:xfrm>
            <a:off y="1850667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HEATBUGS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Things to try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Change initial number of bugs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Change parameters:</a:t>
            </a:r>
          </a:p>
          <a:p>
            <a:pPr rtl="0" lvl="1" indent="-381000" marL="91440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EVAPORATIONRATE</a:t>
            </a:r>
          </a:p>
          <a:p>
            <a:pPr rtl="0" lvl="1" indent="-381000" marL="914400">
              <a:lnSpc>
                <a:spcPct val="20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DIFFUSIONRATE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DIFFUSIONRATE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30162" x="457200"/>
            <a:ext cy="1449250" cx="383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489055" x="4850575"/>
            <a:ext cy="1449244" cx="383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3246200" x="2653875"/>
            <a:ext cy="1449250" cx="383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References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marR="0" indent="0" mar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sz="1400" lang="en">
                <a:solidFill>
                  <a:schemeClr val="dk1"/>
                </a:solidFill>
              </a:rPr>
              <a:t>Beer, R.D. (1995). A dynamical systems perspective on interaction. Artificial Intelligence 72:173-215</a:t>
            </a:r>
          </a:p>
          <a:p>
            <a:pPr algn="l" rtl="0" marR="0" indent="0" mar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sz="1400" lang="en"/>
              <a:t>Grimm, V., Revilla, E., Berger, U., Jeltsch, F., Mooij, W.M., Railsback, S.F., Thulke, H.-H., Weiner, J., Wiegand, T. &amp; DeAngelis, D.L. (2005). Pattern-Oriented Modeling of Agent-Based Complex Systems: Lessons from Ecology. Science 310:987-991</a:t>
            </a:r>
          </a:p>
          <a:p>
            <a:pPr algn="l" rtl="0" marR="0" indent="0" mar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sz="1400" lang="en">
                <a:solidFill>
                  <a:schemeClr val="dk1"/>
                </a:solidFill>
              </a:rPr>
              <a:t>Macy, M.W. &amp; Willer, R. (2002). From factors to actors: Computational sociology and agent-based modeling. </a:t>
            </a:r>
            <a:r>
              <a:rPr sz="1400" lang="en" i="1">
                <a:solidFill>
                  <a:schemeClr val="dk1"/>
                </a:solidFill>
              </a:rPr>
              <a:t>Annu. Rev. Sociol</a:t>
            </a:r>
            <a:r>
              <a:rPr sz="1400" lang="en">
                <a:solidFill>
                  <a:schemeClr val="dk1"/>
                </a:solidFill>
              </a:rPr>
              <a:t>., 28:143-166</a:t>
            </a:r>
          </a:p>
          <a:p>
            <a:pPr algn="l" rtl="0" lvl="0" marR="0" indent="0" mar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/>
              <a:t>Scholl, H.J. (2001). Agent-based and system dynamics modeling: a call for cross study and joint research. In System Sciences, 2001. Proceedings of the 34th Annual Hawaii International Conference on IEEE, 8-pp.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solidFill>
                  <a:schemeClr val="dk1"/>
                </a:solidFill>
              </a:rPr>
              <a:t>Wilensky, U. (2004). NetLogo Heatbugs model.</a:t>
            </a:r>
            <a:r>
              <a:rPr sz="1400" lang="en">
                <a:solidFill>
                  <a:schemeClr val="dk1"/>
                </a:solidFill>
                <a:hlinkClick r:id="rId3"/>
              </a:rPr>
              <a:t> </a:t>
            </a:r>
            <a:r>
              <a:rPr u="sng" sz="1400" lang="en">
                <a:solidFill>
                  <a:schemeClr val="hlink"/>
                </a:solidFill>
                <a:hlinkClick r:id="rId4"/>
              </a:rPr>
              <a:t>http://ccl.northwestern.edu/netlogo/models/Heatbugs</a:t>
            </a:r>
            <a:r>
              <a:rPr sz="1400" lang="en">
                <a:solidFill>
                  <a:schemeClr val="dk1"/>
                </a:solidFill>
              </a:rPr>
              <a:t>. Center for Connected Learning and </a:t>
            </a:r>
            <a:r>
              <a:rPr sz="1400" lang="en"/>
              <a:t>Computer-Based Modeling, Northwestern University, Evanston, IL., USA.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Thank you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it?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chemeClr val="dk1"/>
                </a:solidFill>
              </a:rPr>
              <a:t>Agent-based model: global effects of individual/local interactions 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chemeClr val="dk1"/>
                </a:solidFill>
              </a:rPr>
              <a:t>“Heatbugs” inspired by behaviour of biological agents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chemeClr val="dk1"/>
                </a:solidFill>
              </a:rPr>
              <a:t>Constant agent-environment interaction 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chemeClr val="dk1"/>
                </a:solidFill>
              </a:rPr>
              <a:t>Self-organising group processes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chemeClr val="dk1"/>
                </a:solidFill>
              </a:rPr>
              <a:t>Emergent properties result from complex system behaviour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is it relevant?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Ecology: Biological agents</a:t>
            </a:r>
          </a:p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Model </a:t>
            </a:r>
            <a:r>
              <a:rPr lang="en">
                <a:solidFill>
                  <a:schemeClr val="dk1"/>
                </a:solidFill>
              </a:rPr>
              <a:t>environmental </a:t>
            </a:r>
            <a:r>
              <a:rPr lang="en"/>
              <a:t>effects on</a:t>
            </a:r>
            <a:r>
              <a:rPr sz="2400" lang="en"/>
              <a:t> </a:t>
            </a:r>
            <a:r>
              <a:rPr lang="en"/>
              <a:t>individuals and emergent behavior </a:t>
            </a:r>
            <a:r>
              <a:rPr lang="en">
                <a:solidFill>
                  <a:schemeClr val="dk1"/>
                </a:solidFill>
              </a:rPr>
              <a:t>within a population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does it work?</a:t>
            </a:r>
          </a:p>
        </p:txBody>
      </p:sp>
      <p:pic>
        <p:nvPicPr>
          <p:cNvPr id="43" name="Shape 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63375" x="285750"/>
            <a:ext cy="2609850" cx="85725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Shape 44"/>
          <p:cNvSpPr txBox="1"/>
          <p:nvPr/>
        </p:nvSpPr>
        <p:spPr>
          <a:xfrm>
            <a:off y="2673300" x="4149050"/>
            <a:ext cy="2470200" cx="4623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/>
              <a:t>Environment: grid of square “patches”</a:t>
            </a:r>
          </a:p>
          <a:p>
            <a:pPr rtl="0" lvl="0" indent="-3429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/>
              <a:t>Bugs move to adjacent empty “patch”</a:t>
            </a:r>
          </a:p>
          <a:p>
            <a:pPr rtl="0" lvl="0" indent="-3429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Bugs have ideal temperatures</a:t>
            </a:r>
          </a:p>
          <a:p>
            <a:pPr rtl="0" lvl="0" indent="-3429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/>
              <a:t>They emit heat, which is dispersed through environment</a:t>
            </a:r>
          </a:p>
          <a:p>
            <a:pPr rtl="0" lvl="0" indent="-3429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/>
              <a:t>Some heat lost to cooling</a:t>
            </a:r>
          </a:p>
          <a:p>
            <a:pPr rtl="0" lvl="0" indent="-3429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/>
              <a:t>If they’re unhappy, they move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3" x="393025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Implementation</a:t>
            </a:r>
          </a:p>
        </p:txBody>
      </p:sp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5500" x="1870075"/>
            <a:ext cy="4952500" cx="6366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Parameters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Space parameters: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INITCELLTEMP</a:t>
            </a:r>
          </a:p>
          <a:p>
            <a:pPr rtl="0" lvl="1" indent="-381000" marL="914400">
              <a:lnSpc>
                <a:spcPct val="20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SPACE_DIMENSION</a:t>
            </a:r>
          </a:p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Cell parameters: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EVAPORATIONRATE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SOCIETY_SIZE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Parameters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Agent parameters: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MINIDEALTEMP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MAXIDEALTEMP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MINOUTPUTHEAT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>
                <a:solidFill>
                  <a:schemeClr val="dk1"/>
                </a:solidFill>
              </a:rPr>
              <a:t>MAXOUTPUTHEAT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DIFFUSIONRATE</a:t>
            </a:r>
          </a:p>
          <a:p>
            <a:pPr lvl="1" indent="-38100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RANDOMMOVECHANCE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b="1" sz="3600">
              <a:solidFill>
                <a:schemeClr val="dk1"/>
              </a:solidFill>
            </a:endParaRP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b="1" sz="3600">
              <a:solidFill>
                <a:schemeClr val="dk1"/>
              </a:solidFill>
            </a:endParaRPr>
          </a:p>
          <a:p>
            <a:pPr algn="ctr" rtl="0" lvl="0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b="1" sz="4000" lang="en">
                <a:solidFill>
                  <a:schemeClr val="dk1"/>
                </a:solidFill>
              </a:rPr>
              <a:t>Demonstration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b="1" sz="36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Things to note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96490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Bugs clump or spread, depending on environmental temperature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Bugs become unhappy when temperature is too high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024150" x="1162950"/>
            <a:ext cy="2215599" cx="689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