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433" r:id="rId3"/>
    <p:sldId id="434" r:id="rId4"/>
    <p:sldId id="435" r:id="rId5"/>
    <p:sldId id="436" r:id="rId6"/>
    <p:sldId id="438" r:id="rId7"/>
    <p:sldId id="437" r:id="rId8"/>
    <p:sldId id="439" r:id="rId9"/>
    <p:sldId id="440" r:id="rId10"/>
    <p:sldId id="441" r:id="rId11"/>
    <p:sldId id="442" r:id="rId12"/>
    <p:sldId id="443" r:id="rId13"/>
    <p:sldId id="446" r:id="rId14"/>
    <p:sldId id="444" r:id="rId15"/>
    <p:sldId id="450" r:id="rId16"/>
    <p:sldId id="447" r:id="rId17"/>
    <p:sldId id="432" r:id="rId18"/>
    <p:sldId id="356" r:id="rId19"/>
    <p:sldId id="449" r:id="rId20"/>
    <p:sldId id="453" r:id="rId21"/>
    <p:sldId id="454" r:id="rId22"/>
    <p:sldId id="455" r:id="rId23"/>
    <p:sldId id="456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669900"/>
    <a:srgbClr val="F3F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776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9556185-E742-B448-9B8D-D0B9ADCFD214}" type="datetimeFigureOut">
              <a:rPr lang="pt-BR"/>
              <a:pPr>
                <a:defRPr/>
              </a:pPr>
              <a:t>03/09/2020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FFE8AEF-82EE-F44B-9B9E-28C4215C61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041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67661-60FF-744D-A83B-F57C661D1979}" type="slidenum">
              <a:rPr lang="en-US" sz="1200">
                <a:cs typeface="Arial" charset="0"/>
              </a:rPr>
              <a:pPr eaLnBrk="1" hangingPunct="1"/>
              <a:t>9</a:t>
            </a:fld>
            <a:endParaRPr lang="en-US" sz="1200">
              <a:cs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4784C8-4858-3441-9573-CD40EF0AD49B}" type="slidenum">
              <a:rPr lang="en-US" sz="1200">
                <a:cs typeface="Arial" charset="0"/>
              </a:rPr>
              <a:pPr eaLnBrk="1" hangingPunct="1"/>
              <a:t>13</a:t>
            </a:fld>
            <a:endParaRPr lang="en-US" sz="120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9C2D0E-306F-E840-8A45-19437D9295F3}" type="slidenum">
              <a:rPr lang="en-GB" sz="1200">
                <a:latin typeface="Calibri" charset="0"/>
              </a:rPr>
              <a:pPr eaLnBrk="1" hangingPunct="1"/>
              <a:t>16</a:t>
            </a:fld>
            <a:endParaRPr lang="en-GB" sz="1200">
              <a:latin typeface="Calibri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10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63F237-F244-5E4D-A46B-48997DE89398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Miller and Page, Complex Adaptive Systems: An Introduction to Computational Models of Social Life, 2007, p.79.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7B83A6-397E-BE48-968F-5F62505D9C94}" type="slidenum">
              <a:rPr lang="en-GB" sz="1200">
                <a:latin typeface="Calibri" charset="0"/>
              </a:rPr>
              <a:pPr eaLnBrk="1" hangingPunct="1"/>
              <a:t>18</a:t>
            </a:fld>
            <a:endParaRPr lang="en-GB" sz="1200">
              <a:latin typeface="Calibri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10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A45162-27D6-AE4C-8BE2-0F557A171F88}" type="slidenum">
              <a:rPr lang="en-GB" sz="1200">
                <a:latin typeface="Calibri" charset="0"/>
              </a:rPr>
              <a:pPr eaLnBrk="1" hangingPunct="1"/>
              <a:t>19</a:t>
            </a:fld>
            <a:endParaRPr lang="en-GB" sz="1200">
              <a:latin typeface="Calibri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10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A7C3A0-2619-7844-B796-26FECBF2F90D}" type="slidenum">
              <a:rPr lang="de-DE" sz="1200">
                <a:latin typeface="Times New Roman" charset="0"/>
              </a:rPr>
              <a:pPr eaLnBrk="1" hangingPunct="1"/>
              <a:t>23</a:t>
            </a:fld>
            <a:endParaRPr lang="de-DE" sz="12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  <a:cs typeface="Calibri" charset="0"/>
              </a:rPr>
              <a:t>Source: Feitosa (2012)</a:t>
            </a:r>
          </a:p>
          <a:p>
            <a:r>
              <a:rPr lang="en-US">
                <a:solidFill>
                  <a:srgbClr val="404040"/>
                </a:solidFill>
                <a:latin typeface="Calibri" charset="0"/>
                <a:cs typeface="Calibri" charset="0"/>
              </a:rPr>
              <a:t>Metáfora adaptada de Guhathakurta (2001)</a:t>
            </a:r>
          </a:p>
          <a:p>
            <a:r>
              <a:rPr lang="en-US">
                <a:latin typeface="Times New Roman" charset="0"/>
              </a:rPr>
              <a:t>Guhathakurta S, 2002, "Urban modeling as storytelling: using simulation models as a narrative" </a:t>
            </a:r>
            <a:r>
              <a:rPr lang="en-US" i="1">
                <a:latin typeface="Times New Roman" charset="0"/>
              </a:rPr>
              <a:t>Environment and Planning B: Planning and Design</a:t>
            </a:r>
            <a:r>
              <a:rPr lang="en-US">
                <a:latin typeface="Times New Roman" charset="0"/>
              </a:rPr>
              <a:t> </a:t>
            </a:r>
            <a:r>
              <a:rPr lang="en-US" b="1">
                <a:latin typeface="Times New Roman" charset="0"/>
              </a:rPr>
              <a:t>29</a:t>
            </a:r>
            <a:r>
              <a:rPr lang="en-US">
                <a:latin typeface="Times New Roman" charset="0"/>
              </a:rPr>
              <a:t>(6) 895 – 911 </a:t>
            </a:r>
            <a:endParaRPr lang="pt-BR">
              <a:solidFill>
                <a:srgbClr val="40404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fld id="{74394CDD-5D8E-9243-998D-05DD3CA6F736}" type="datetimeFigureOut">
              <a:rPr lang="pt-BR"/>
              <a:pPr>
                <a:defRPr/>
              </a:pPr>
              <a:t>03/09/2020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9EF77751-F0DC-D24C-9C54-9A7EB09C10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94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2608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9240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7779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06"/>
          <p:cNvSpPr>
            <a:spLocks noChangeArrowheads="1"/>
          </p:cNvSpPr>
          <p:nvPr userDrawn="1"/>
        </p:nvSpPr>
        <p:spPr bwMode="auto">
          <a:xfrm>
            <a:off x="0" y="920750"/>
            <a:ext cx="9144000" cy="5937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DF3E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1100138" y="177800"/>
            <a:ext cx="6096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" name="Picture 93" descr="INPElogocomplet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55"/>
          <a:stretch>
            <a:fillRect/>
          </a:stretch>
        </p:blipFill>
        <p:spPr bwMode="auto">
          <a:xfrm>
            <a:off x="142875" y="125413"/>
            <a:ext cx="6191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9144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sz="4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tisSansSerif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41419407"/>
      </p:ext>
    </p:extLst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 sz="2800">
                <a:latin typeface="Calibri" pitchFamily="34" charset="0"/>
              </a:defRPr>
            </a:lvl1pPr>
            <a:lvl2pPr>
              <a:buFont typeface="Wingdings" pitchFamily="2" charset="2"/>
              <a:buChar char="q"/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q"/>
              <a:defRPr>
                <a:latin typeface="Calibri" pitchFamily="34" charset="0"/>
              </a:defRPr>
            </a:lvl3pPr>
            <a:lvl4pPr>
              <a:buFont typeface="Wingdings" pitchFamily="2" charset="2"/>
              <a:buChar char="q"/>
              <a:defRPr>
                <a:latin typeface="Calibri" pitchFamily="34" charset="0"/>
              </a:defRPr>
            </a:lvl4pPr>
            <a:lvl5pPr>
              <a:buFont typeface="Wingdings" pitchFamily="2" charset="2"/>
              <a:buChar char="q"/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294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435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1111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119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28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51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6147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78312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Imagem 6" descr="borda_slide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6" descr="ìnpe_simbolo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q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q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q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ítulo 1"/>
          <p:cNvSpPr>
            <a:spLocks noGrp="1"/>
          </p:cNvSpPr>
          <p:nvPr>
            <p:ph type="ctrTitle"/>
          </p:nvPr>
        </p:nvSpPr>
        <p:spPr>
          <a:xfrm>
            <a:off x="3347864" y="1700213"/>
            <a:ext cx="5764386" cy="252095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libri" charset="0"/>
              </a:rPr>
              <a:t>Summary</a:t>
            </a:r>
            <a:endParaRPr lang="pt-BR" sz="4800" dirty="0">
              <a:latin typeface="Calibri" charset="0"/>
            </a:endParaRPr>
          </a:p>
        </p:txBody>
      </p:sp>
      <p:sp>
        <p:nvSpPr>
          <p:cNvPr id="4098" name="Subtítulo 2"/>
          <p:cNvSpPr>
            <a:spLocks noGrp="1"/>
          </p:cNvSpPr>
          <p:nvPr>
            <p:ph type="subTitle" idx="1"/>
          </p:nvPr>
        </p:nvSpPr>
        <p:spPr>
          <a:xfrm>
            <a:off x="2339975" y="4221163"/>
            <a:ext cx="6804025" cy="227806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 sz="2400" dirty="0">
                <a:latin typeface="Calibri" charset="0"/>
              </a:rPr>
              <a:t>Pedro R. Andrade</a:t>
            </a:r>
          </a:p>
          <a:p>
            <a:pPr eaLnBrk="1" hangingPunct="1">
              <a:buFont typeface="Wingdings" charset="0"/>
              <a:buNone/>
            </a:pPr>
            <a:r>
              <a:rPr lang="pt-BR" sz="2400" dirty="0">
                <a:latin typeface="Calibri" charset="0"/>
              </a:rPr>
              <a:t>Gilberto </a:t>
            </a:r>
            <a:r>
              <a:rPr lang="pt-BR" sz="2400" dirty="0" err="1">
                <a:latin typeface="Calibri" charset="0"/>
              </a:rPr>
              <a:t>Camara</a:t>
            </a:r>
            <a:endParaRPr lang="pt-BR" sz="2400" dirty="0">
              <a:latin typeface="Calibri" charset="0"/>
            </a:endParaRPr>
          </a:p>
        </p:txBody>
      </p:sp>
      <p:sp>
        <p:nvSpPr>
          <p:cNvPr id="4099" name="AutoShape 5" descr="imap://pedro%2Eandrade@mail.inpe.br:993/fetch%3EUID%3E.INBOX%3E403?part=1.2&amp;type=image/jpeg&amp;filename=LogoCST1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AutoShape 7" descr="imap://pedro%2Eandrade@mail.inpe.br:993/fetch%3EUID%3E.INBOX%3E403?part=1.2&amp;type=image/jpeg&amp;filename=LogoCST1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Game of life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576103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m 7" descr="Game_of_life_animated_glid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86898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m 8" descr="Game_of_life_animated_LWS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27575"/>
            <a:ext cx="12001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27450"/>
            <a:ext cx="933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m 10" descr="Game_of_life_toa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557338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m 11" descr="Game_of_life_beaco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m 12" descr="Game_of_life_blinker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719388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Synchronization</a:t>
            </a:r>
          </a:p>
        </p:txBody>
      </p:sp>
      <p:sp>
        <p:nvSpPr>
          <p:cNvPr id="15362" name="Content Placeholder 1"/>
          <p:cNvSpPr txBox="1">
            <a:spLocks/>
          </p:cNvSpPr>
          <p:nvPr/>
        </p:nvSpPr>
        <p:spPr bwMode="auto">
          <a:xfrm>
            <a:off x="1114425" y="1484313"/>
            <a:ext cx="34575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>
                <a:latin typeface="Calibri" charset="0"/>
              </a:rPr>
              <a:t>With synchronization</a:t>
            </a:r>
          </a:p>
        </p:txBody>
      </p:sp>
      <p:sp>
        <p:nvSpPr>
          <p:cNvPr id="15363" name="Content Placeholder 1"/>
          <p:cNvSpPr txBox="1">
            <a:spLocks/>
          </p:cNvSpPr>
          <p:nvPr/>
        </p:nvSpPr>
        <p:spPr bwMode="auto">
          <a:xfrm>
            <a:off x="5435600" y="1501775"/>
            <a:ext cx="34591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>
                <a:latin typeface="Calibri" charset="0"/>
              </a:rPr>
              <a:t>Without synchronization</a:t>
            </a:r>
          </a:p>
        </p:txBody>
      </p:sp>
      <p:pic>
        <p:nvPicPr>
          <p:cNvPr id="4" name="Screen Recording 3.mov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205038"/>
            <a:ext cx="3983037" cy="3960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creen Recording 2.mov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618" r="739" b="545"/>
          <a:stretch>
            <a:fillRect/>
          </a:stretch>
        </p:blipFill>
        <p:spPr bwMode="auto">
          <a:xfrm>
            <a:off x="611188" y="2205038"/>
            <a:ext cx="3960812" cy="3967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Cellular automata models</a:t>
            </a:r>
          </a:p>
        </p:txBody>
      </p:sp>
      <p:sp>
        <p:nvSpPr>
          <p:cNvPr id="16386" name="Content Placeholder 1"/>
          <p:cNvSpPr txBox="1">
            <a:spLocks/>
          </p:cNvSpPr>
          <p:nvPr/>
        </p:nvSpPr>
        <p:spPr bwMode="auto">
          <a:xfrm>
            <a:off x="900113" y="1684338"/>
            <a:ext cx="34575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>
                <a:latin typeface="Calibri" charset="0"/>
              </a:rPr>
              <a:t>Fire in the forest</a:t>
            </a:r>
          </a:p>
        </p:txBody>
      </p:sp>
      <p:sp>
        <p:nvSpPr>
          <p:cNvPr id="16387" name="Content Placeholder 1"/>
          <p:cNvSpPr txBox="1">
            <a:spLocks/>
          </p:cNvSpPr>
          <p:nvPr/>
        </p:nvSpPr>
        <p:spPr bwMode="auto">
          <a:xfrm>
            <a:off x="5364163" y="1628775"/>
            <a:ext cx="34575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>
                <a:latin typeface="Calibri" charset="0"/>
              </a:rPr>
              <a:t>Runoff</a:t>
            </a:r>
          </a:p>
        </p:txBody>
      </p:sp>
      <p:pic>
        <p:nvPicPr>
          <p:cNvPr id="2" name="Screen Recording 4.mov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" r="4646" b="1328"/>
          <a:stretch>
            <a:fillRect/>
          </a:stretch>
        </p:blipFill>
        <p:spPr bwMode="auto">
          <a:xfrm>
            <a:off x="565150" y="2133600"/>
            <a:ext cx="4006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creen Recording 7.mov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8392" r="1398" b="6427"/>
          <a:stretch>
            <a:fillRect/>
          </a:stretch>
        </p:blipFill>
        <p:spPr bwMode="auto">
          <a:xfrm>
            <a:off x="4997450" y="2133600"/>
            <a:ext cx="40401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Top-down Land Change Models</a:t>
            </a: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3865563" y="2498725"/>
            <a:ext cx="2455862" cy="812800"/>
          </a:xfrm>
          <a:prstGeom prst="rect">
            <a:avLst/>
          </a:prstGeom>
          <a:solidFill>
            <a:srgbClr val="99CC00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pt-BR" sz="1600" b="1" kern="0" dirty="0" err="1">
                <a:solidFill>
                  <a:srgbClr val="000000"/>
                </a:solidFill>
                <a:latin typeface="Humnst777 BT" charset="0"/>
                <a:cs typeface="Arial" charset="0"/>
              </a:rPr>
              <a:t>Demand</a:t>
            </a:r>
            <a:r>
              <a:rPr lang="pt-BR" sz="1600" b="1" kern="0" dirty="0">
                <a:solidFill>
                  <a:srgbClr val="000000"/>
                </a:solidFill>
                <a:latin typeface="Humnst777 BT" charset="0"/>
                <a:cs typeface="Arial" charset="0"/>
              </a:rPr>
              <a:t> </a:t>
            </a:r>
            <a:r>
              <a:rPr lang="pt-BR" sz="1600" b="1" kern="0" dirty="0" err="1">
                <a:solidFill>
                  <a:srgbClr val="000000"/>
                </a:solidFill>
                <a:latin typeface="Humnst777 BT" charset="0"/>
                <a:cs typeface="Arial" charset="0"/>
              </a:rPr>
              <a:t>submodel</a:t>
            </a:r>
            <a:endParaRPr lang="pt-BR" sz="1600" b="1" kern="0" dirty="0">
              <a:solidFill>
                <a:srgbClr val="000000"/>
              </a:solidFill>
              <a:latin typeface="Humnst777 BT" charset="0"/>
              <a:cs typeface="Arial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542925" y="4025900"/>
            <a:ext cx="2362200" cy="860425"/>
          </a:xfrm>
          <a:prstGeom prst="rect">
            <a:avLst/>
          </a:prstGeom>
          <a:solidFill>
            <a:srgbClr val="99CC00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 fontAlgn="auto" hangingPunc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kern="0" dirty="0">
                <a:solidFill>
                  <a:srgbClr val="000000"/>
                </a:solidFill>
                <a:latin typeface="Humnst777 BT" charset="0"/>
                <a:cs typeface="Arial" charset="0"/>
              </a:rPr>
              <a:t>Transition</a:t>
            </a:r>
            <a:r>
              <a:rPr lang="pt-BR" sz="1600" b="1" kern="0" dirty="0">
                <a:solidFill>
                  <a:srgbClr val="000000"/>
                </a:solidFill>
                <a:latin typeface="Humnst777 BT" charset="0"/>
                <a:cs typeface="Arial" charset="0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Humnst777 BT" charset="0"/>
                <a:cs typeface="Arial" charset="0"/>
              </a:rPr>
              <a:t>potential</a:t>
            </a:r>
          </a:p>
          <a:p>
            <a:pPr algn="ctr" defTabSz="449263" fontAlgn="auto" hangingPunc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kern="0" dirty="0">
                <a:solidFill>
                  <a:srgbClr val="000000"/>
                </a:solidFill>
                <a:latin typeface="Humnst777 BT" charset="0"/>
                <a:cs typeface="Arial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Humnst777 BT" charset="0"/>
                <a:cs typeface="Arial" charset="0"/>
              </a:rPr>
              <a:t>submodel</a:t>
            </a:r>
            <a:endParaRPr lang="en-US" sz="1600" b="1" kern="0" dirty="0">
              <a:solidFill>
                <a:srgbClr val="000000"/>
              </a:solidFill>
              <a:latin typeface="Humnst777 BT" charset="0"/>
              <a:cs typeface="Arial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3865563" y="4025900"/>
            <a:ext cx="2438400" cy="863600"/>
          </a:xfrm>
          <a:prstGeom prst="rect">
            <a:avLst/>
          </a:prstGeom>
          <a:solidFill>
            <a:srgbClr val="99CC00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 fontAlgn="auto" hangingPunc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kern="0" dirty="0">
                <a:solidFill>
                  <a:srgbClr val="000000"/>
                </a:solidFill>
                <a:latin typeface="Humnst777 BT" charset="0"/>
                <a:cs typeface="Arial" charset="0"/>
              </a:rPr>
              <a:t>Change</a:t>
            </a:r>
            <a:r>
              <a:rPr lang="pt-BR" sz="1600" b="1" kern="0" dirty="0">
                <a:solidFill>
                  <a:srgbClr val="000000"/>
                </a:solidFill>
                <a:latin typeface="Humnst777 BT" charset="0"/>
                <a:cs typeface="Arial" charset="0"/>
              </a:rPr>
              <a:t> </a:t>
            </a:r>
            <a:r>
              <a:rPr lang="en-US" sz="1600" b="1" kern="0" dirty="0">
                <a:solidFill>
                  <a:srgbClr val="000000"/>
                </a:solidFill>
                <a:latin typeface="Humnst777 BT" charset="0"/>
                <a:cs typeface="Arial" charset="0"/>
              </a:rPr>
              <a:t>allocation</a:t>
            </a:r>
            <a:r>
              <a:rPr lang="pt-BR" sz="1600" b="1" kern="0" dirty="0">
                <a:solidFill>
                  <a:srgbClr val="000000"/>
                </a:solidFill>
                <a:latin typeface="Humnst777 BT" charset="0"/>
                <a:cs typeface="Arial" charset="0"/>
              </a:rPr>
              <a:t> </a:t>
            </a:r>
          </a:p>
          <a:p>
            <a:pPr algn="ctr" defTabSz="449263" fontAlgn="auto" hangingPunc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s-ES_tradnl" sz="1600" b="1" kern="0" dirty="0" err="1">
                <a:solidFill>
                  <a:srgbClr val="000000"/>
                </a:solidFill>
                <a:latin typeface="Humnst777 BT" charset="0"/>
                <a:cs typeface="Arial" charset="0"/>
              </a:rPr>
              <a:t>submodel</a:t>
            </a:r>
            <a:endParaRPr lang="es-ES_tradnl" sz="1600" b="1" kern="0" dirty="0">
              <a:solidFill>
                <a:srgbClr val="000000"/>
              </a:solidFill>
              <a:latin typeface="Humnst777 BT" charset="0"/>
              <a:cs typeface="Arial" charset="0"/>
            </a:endParaRPr>
          </a:p>
        </p:txBody>
      </p:sp>
      <p:grpSp>
        <p:nvGrpSpPr>
          <p:cNvPr id="17413" name="Group 38"/>
          <p:cNvGrpSpPr>
            <a:grpSpLocks/>
          </p:cNvGrpSpPr>
          <p:nvPr/>
        </p:nvGrpSpPr>
        <p:grpSpPr bwMode="auto">
          <a:xfrm>
            <a:off x="581025" y="1177925"/>
            <a:ext cx="2692400" cy="1352550"/>
            <a:chOff x="352" y="1200"/>
            <a:chExt cx="1696" cy="852"/>
          </a:xfrm>
        </p:grpSpPr>
        <p:pic>
          <p:nvPicPr>
            <p:cNvPr id="1743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51" b="20042"/>
            <a:stretch>
              <a:fillRect/>
            </a:stretch>
          </p:blipFill>
          <p:spPr bwMode="auto">
            <a:xfrm>
              <a:off x="352" y="1200"/>
              <a:ext cx="1664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51" b="20042"/>
            <a:stretch>
              <a:fillRect/>
            </a:stretch>
          </p:blipFill>
          <p:spPr bwMode="auto">
            <a:xfrm>
              <a:off x="352" y="1356"/>
              <a:ext cx="1664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51" b="20042"/>
            <a:stretch>
              <a:fillRect/>
            </a:stretch>
          </p:blipFill>
          <p:spPr bwMode="auto">
            <a:xfrm>
              <a:off x="384" y="1488"/>
              <a:ext cx="1664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1" b="20042"/>
          <a:stretch>
            <a:fillRect/>
          </a:stretch>
        </p:blipFill>
        <p:spPr bwMode="auto">
          <a:xfrm>
            <a:off x="6662738" y="4025900"/>
            <a:ext cx="254476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7070725" y="4906963"/>
            <a:ext cx="160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 b="1">
                <a:solidFill>
                  <a:srgbClr val="000000"/>
                </a:solidFill>
                <a:latin typeface="Humnst777 BT" charset="0"/>
                <a:cs typeface="Arial" charset="0"/>
              </a:rPr>
              <a:t>Land use at </a:t>
            </a:r>
            <a:r>
              <a:rPr lang="en-US" sz="1800" b="1" i="1">
                <a:solidFill>
                  <a:srgbClr val="000000"/>
                </a:solidFill>
                <a:latin typeface="Humnst777 BT" charset="0"/>
                <a:cs typeface="Arial" charset="0"/>
              </a:rPr>
              <a:t>t</a:t>
            </a:r>
          </a:p>
        </p:txBody>
      </p:sp>
      <p:grpSp>
        <p:nvGrpSpPr>
          <p:cNvPr id="17416" name="Group 37"/>
          <p:cNvGrpSpPr>
            <a:grpSpLocks/>
          </p:cNvGrpSpPr>
          <p:nvPr/>
        </p:nvGrpSpPr>
        <p:grpSpPr bwMode="auto">
          <a:xfrm>
            <a:off x="3817938" y="5595938"/>
            <a:ext cx="2543175" cy="1196975"/>
            <a:chOff x="2372" y="3461"/>
            <a:chExt cx="1602" cy="754"/>
          </a:xfrm>
        </p:grpSpPr>
        <p:pic>
          <p:nvPicPr>
            <p:cNvPr id="17428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51" b="20042"/>
            <a:stretch>
              <a:fillRect/>
            </a:stretch>
          </p:blipFill>
          <p:spPr bwMode="auto">
            <a:xfrm>
              <a:off x="2372" y="3461"/>
              <a:ext cx="1602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29" name="Text Box 19"/>
            <p:cNvSpPr txBox="1">
              <a:spLocks noChangeArrowheads="1"/>
            </p:cNvSpPr>
            <p:nvPr/>
          </p:nvSpPr>
          <p:spPr bwMode="auto">
            <a:xfrm>
              <a:off x="2496" y="3984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Humnst777 BT" charset="0"/>
                  <a:cs typeface="Arial" charset="0"/>
                </a:rPr>
                <a:t>Land use at </a:t>
              </a:r>
              <a:r>
                <a:rPr lang="en-US" sz="1800" b="1" i="1">
                  <a:solidFill>
                    <a:srgbClr val="000000"/>
                  </a:solidFill>
                  <a:latin typeface="Humnst777 BT" charset="0"/>
                  <a:cs typeface="Arial" charset="0"/>
                </a:rPr>
                <a:t>t+1</a:t>
              </a:r>
            </a:p>
          </p:txBody>
        </p:sp>
      </p:grp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7315200" y="6099175"/>
            <a:ext cx="1216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pt-BR" sz="1800" b="1">
                <a:solidFill>
                  <a:srgbClr val="000000"/>
                </a:solidFill>
                <a:latin typeface="Humnst777 BT" charset="0"/>
                <a:cs typeface="Arial" charset="0"/>
              </a:rPr>
              <a:t>Time loop</a:t>
            </a:r>
          </a:p>
        </p:txBody>
      </p:sp>
      <p:cxnSp>
        <p:nvCxnSpPr>
          <p:cNvPr id="17418" name="AutoShape 30"/>
          <p:cNvCxnSpPr>
            <a:cxnSpLocks noChangeShapeType="1"/>
            <a:stCxn id="40" idx="2"/>
            <a:endCxn id="42" idx="0"/>
          </p:cNvCxnSpPr>
          <p:nvPr/>
        </p:nvCxnSpPr>
        <p:spPr bwMode="auto">
          <a:xfrm flipH="1">
            <a:off x="5084763" y="3311525"/>
            <a:ext cx="9525" cy="714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9" name="Text Box 31"/>
          <p:cNvSpPr txBox="1">
            <a:spLocks noChangeArrowheads="1"/>
          </p:cNvSpPr>
          <p:nvPr/>
        </p:nvSpPr>
        <p:spPr bwMode="auto">
          <a:xfrm>
            <a:off x="5224463" y="3416300"/>
            <a:ext cx="152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pt-BR" sz="1800" b="1">
                <a:solidFill>
                  <a:srgbClr val="000000"/>
                </a:solidFill>
                <a:latin typeface="Humnst777 BT" charset="0"/>
                <a:cs typeface="Arial" charset="0"/>
              </a:rPr>
              <a:t>How much?</a:t>
            </a:r>
          </a:p>
        </p:txBody>
      </p:sp>
      <p:sp>
        <p:nvSpPr>
          <p:cNvPr id="17420" name="Text Box 32"/>
          <p:cNvSpPr txBox="1">
            <a:spLocks noChangeArrowheads="1"/>
          </p:cNvSpPr>
          <p:nvPr/>
        </p:nvSpPr>
        <p:spPr bwMode="auto">
          <a:xfrm>
            <a:off x="2886075" y="3963988"/>
            <a:ext cx="990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pt-BR" sz="1800" b="1">
                <a:solidFill>
                  <a:srgbClr val="000000"/>
                </a:solidFill>
                <a:latin typeface="Humnst777 BT" charset="0"/>
                <a:cs typeface="Arial" charset="0"/>
              </a:rPr>
              <a:t>Where?</a:t>
            </a:r>
          </a:p>
        </p:txBody>
      </p:sp>
      <p:cxnSp>
        <p:nvCxnSpPr>
          <p:cNvPr id="17421" name="AutoShape 33"/>
          <p:cNvCxnSpPr>
            <a:cxnSpLocks noChangeShapeType="1"/>
            <a:stCxn id="41" idx="3"/>
            <a:endCxn id="42" idx="1"/>
          </p:cNvCxnSpPr>
          <p:nvPr/>
        </p:nvCxnSpPr>
        <p:spPr bwMode="auto">
          <a:xfrm>
            <a:off x="2905125" y="4456113"/>
            <a:ext cx="960438" cy="15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2" name="AutoShape 34"/>
          <p:cNvCxnSpPr>
            <a:cxnSpLocks noChangeShapeType="1"/>
            <a:stCxn id="42" idx="2"/>
          </p:cNvCxnSpPr>
          <p:nvPr/>
        </p:nvCxnSpPr>
        <p:spPr bwMode="auto">
          <a:xfrm>
            <a:off x="5084763" y="4889500"/>
            <a:ext cx="4762" cy="7064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3" name="AutoShape 35"/>
          <p:cNvCxnSpPr>
            <a:cxnSpLocks noChangeShapeType="1"/>
            <a:endCxn id="17415" idx="2"/>
          </p:cNvCxnSpPr>
          <p:nvPr/>
        </p:nvCxnSpPr>
        <p:spPr bwMode="auto">
          <a:xfrm flipV="1">
            <a:off x="6219825" y="5273675"/>
            <a:ext cx="1652588" cy="749300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4" name="Text Box 39"/>
          <p:cNvSpPr txBox="1">
            <a:spLocks noChangeArrowheads="1"/>
          </p:cNvSpPr>
          <p:nvPr/>
        </p:nvSpPr>
        <p:spPr bwMode="auto">
          <a:xfrm>
            <a:off x="962025" y="2549525"/>
            <a:ext cx="152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pt-BR" sz="1800" b="1">
                <a:solidFill>
                  <a:srgbClr val="000000"/>
                </a:solidFill>
                <a:latin typeface="Humnst777 BT" charset="0"/>
                <a:cs typeface="Arial" charset="0"/>
              </a:rPr>
              <a:t>Input data</a:t>
            </a:r>
          </a:p>
        </p:txBody>
      </p:sp>
      <p:cxnSp>
        <p:nvCxnSpPr>
          <p:cNvPr id="17425" name="AutoShape 40"/>
          <p:cNvCxnSpPr>
            <a:cxnSpLocks noChangeShapeType="1"/>
            <a:endCxn id="40" idx="0"/>
          </p:cNvCxnSpPr>
          <p:nvPr/>
        </p:nvCxnSpPr>
        <p:spPr bwMode="auto">
          <a:xfrm>
            <a:off x="3011488" y="2082800"/>
            <a:ext cx="2082800" cy="415925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6" name="AutoShape 41"/>
          <p:cNvCxnSpPr>
            <a:cxnSpLocks noChangeShapeType="1"/>
            <a:stCxn id="17424" idx="2"/>
            <a:endCxn id="41" idx="0"/>
          </p:cNvCxnSpPr>
          <p:nvPr/>
        </p:nvCxnSpPr>
        <p:spPr bwMode="auto">
          <a:xfrm>
            <a:off x="1722438" y="2927350"/>
            <a:ext cx="1587" cy="10985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7" name="AutoShape 42"/>
          <p:cNvCxnSpPr>
            <a:cxnSpLocks noChangeShapeType="1"/>
            <a:endCxn id="42" idx="3"/>
          </p:cNvCxnSpPr>
          <p:nvPr/>
        </p:nvCxnSpPr>
        <p:spPr bwMode="auto">
          <a:xfrm flipH="1">
            <a:off x="6303963" y="4452938"/>
            <a:ext cx="500062" cy="476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Land Change models</a:t>
            </a:r>
          </a:p>
        </p:txBody>
      </p:sp>
      <p:sp>
        <p:nvSpPr>
          <p:cNvPr id="19460" name="Content Placeholder 1"/>
          <p:cNvSpPr txBox="1">
            <a:spLocks/>
          </p:cNvSpPr>
          <p:nvPr/>
        </p:nvSpPr>
        <p:spPr bwMode="auto">
          <a:xfrm>
            <a:off x="755650" y="1593850"/>
            <a:ext cx="38163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 dirty="0">
                <a:latin typeface="Calibri" charset="0"/>
              </a:rPr>
              <a:t>Yearly demand = 30,000km</a:t>
            </a:r>
            <a:r>
              <a:rPr lang="en-US" baseline="30000" dirty="0">
                <a:latin typeface="Calibri" charset="0"/>
              </a:rPr>
              <a:t>2</a:t>
            </a:r>
          </a:p>
        </p:txBody>
      </p:sp>
      <p:sp>
        <p:nvSpPr>
          <p:cNvPr id="19461" name="Content Placeholder 1"/>
          <p:cNvSpPr txBox="1">
            <a:spLocks/>
          </p:cNvSpPr>
          <p:nvPr/>
        </p:nvSpPr>
        <p:spPr bwMode="auto">
          <a:xfrm>
            <a:off x="5003800" y="1611313"/>
            <a:ext cx="38909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 dirty="0">
                <a:latin typeface="Calibri" charset="0"/>
              </a:rPr>
              <a:t>Yearly demand = 60,000km</a:t>
            </a:r>
            <a:r>
              <a:rPr lang="en-US" baseline="30000" dirty="0">
                <a:latin typeface="Calibri" charset="0"/>
              </a:rPr>
              <a:t>2</a:t>
            </a:r>
          </a:p>
        </p:txBody>
      </p:sp>
      <p:pic>
        <p:nvPicPr>
          <p:cNvPr id="2" name="Picture 1" descr="ama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348880"/>
            <a:ext cx="4648200" cy="3307080"/>
          </a:xfrm>
          <a:prstGeom prst="rect">
            <a:avLst/>
          </a:prstGeom>
        </p:spPr>
      </p:pic>
      <p:pic>
        <p:nvPicPr>
          <p:cNvPr id="5" name="Picture 4" descr="ama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4648200" cy="3307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5500" y="1484313"/>
            <a:ext cx="8283575" cy="50403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q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q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sz="16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q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pt-BR" dirty="0" err="1">
                <a:latin typeface="Calibri"/>
                <a:cs typeface="Calibri"/>
              </a:rPr>
              <a:t>Advantages</a:t>
            </a:r>
            <a:endParaRPr lang="pt-BR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Spatially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explicit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Applicable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physical</a:t>
            </a:r>
            <a:r>
              <a:rPr lang="pt-BR" sz="2400" dirty="0">
                <a:latin typeface="Calibri"/>
                <a:cs typeface="Calibri"/>
              </a:rPr>
              <a:t> processes</a:t>
            </a: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Can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deal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with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considerably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large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areas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Models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can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be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replicated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other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study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areas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endParaRPr lang="pt-BR" dirty="0">
              <a:latin typeface="Calibri"/>
              <a:cs typeface="Calibri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pt-BR" dirty="0" err="1">
                <a:latin typeface="Calibri"/>
                <a:cs typeface="Calibri"/>
              </a:rPr>
              <a:t>Disadvantages</a:t>
            </a:r>
            <a:endParaRPr lang="pt-BR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Consider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one</a:t>
            </a:r>
            <a:r>
              <a:rPr lang="pt-BR" sz="2400" dirty="0">
                <a:latin typeface="Calibri"/>
                <a:cs typeface="Calibri"/>
              </a:rPr>
              <a:t> single </a:t>
            </a:r>
            <a:r>
              <a:rPr lang="pt-BR" sz="2400" dirty="0" err="1">
                <a:latin typeface="Calibri"/>
                <a:cs typeface="Calibri"/>
              </a:rPr>
              <a:t>process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Fixed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relations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model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human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actions</a:t>
            </a:r>
            <a:r>
              <a:rPr lang="pt-BR" sz="2400" dirty="0">
                <a:latin typeface="Calibri"/>
                <a:cs typeface="Calibri"/>
              </a:rPr>
              <a:t> it </a:t>
            </a:r>
            <a:r>
              <a:rPr lang="pt-BR" sz="2400" dirty="0" err="1">
                <a:latin typeface="Calibri"/>
                <a:cs typeface="Calibri"/>
              </a:rPr>
              <a:t>has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anthropomorphize </a:t>
            </a:r>
            <a:r>
              <a:rPr lang="pt-BR" sz="2400" dirty="0" err="1">
                <a:latin typeface="Calibri"/>
                <a:cs typeface="Calibri"/>
              </a:rPr>
              <a:t>states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Cellular Automata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50888" y="346075"/>
            <a:ext cx="7880350" cy="773113"/>
          </a:xfrm>
        </p:spPr>
        <p:txBody>
          <a:bodyPr lIns="90000" tIns="46800" rIns="90000" bIns="46800"/>
          <a:lstStyle/>
          <a:p>
            <a:pPr eaLnBrk="1" hangingPunct="1">
              <a:buFont typeface="Verdana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Agent-based modelling (ABM)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52488" y="2997200"/>
            <a:ext cx="400685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15913" indent="-315913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7D"/>
              </a:buClr>
              <a:buSzPct val="75000"/>
              <a:buFont typeface="Wingdings" charset="0"/>
              <a:buChar char=""/>
            </a:pPr>
            <a:r>
              <a:rPr lang="en-GB">
                <a:solidFill>
                  <a:srgbClr val="000000"/>
                </a:solidFill>
                <a:latin typeface="Verdana" charset="0"/>
              </a:rPr>
              <a:t>flexibility</a:t>
            </a:r>
          </a:p>
          <a:p>
            <a:pPr eaLnBrk="1" hangingPunct="1">
              <a:spcBef>
                <a:spcPts val="700"/>
              </a:spcBef>
              <a:buClr>
                <a:srgbClr val="00007D"/>
              </a:buClr>
              <a:buSzPct val="75000"/>
              <a:buFont typeface="Wingdings" charset="0"/>
              <a:buChar char=""/>
            </a:pPr>
            <a:r>
              <a:rPr lang="en-GB">
                <a:solidFill>
                  <a:srgbClr val="000000"/>
                </a:solidFill>
                <a:latin typeface="Verdana" charset="0"/>
              </a:rPr>
              <a:t>natural approach</a:t>
            </a:r>
          </a:p>
          <a:p>
            <a:pPr eaLnBrk="1" hangingPunct="1">
              <a:spcBef>
                <a:spcPts val="700"/>
              </a:spcBef>
              <a:buClr>
                <a:srgbClr val="00007D"/>
              </a:buClr>
              <a:buSzPct val="75000"/>
              <a:buFont typeface="Wingdings" charset="0"/>
              <a:buChar char=""/>
            </a:pPr>
            <a:r>
              <a:rPr lang="en-GB">
                <a:solidFill>
                  <a:srgbClr val="000000"/>
                </a:solidFill>
                <a:latin typeface="Verdana" charset="0"/>
              </a:rPr>
              <a:t>emergence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55650" y="1125538"/>
            <a:ext cx="8388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15913" indent="-315913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7D"/>
              </a:buClr>
              <a:buSzPct val="75000"/>
            </a:pPr>
            <a:r>
              <a:rPr lang="en-GB">
                <a:solidFill>
                  <a:srgbClr val="000000"/>
                </a:solidFill>
                <a:latin typeface="Verdana" charset="0"/>
              </a:rPr>
              <a:t>Bottom-up approach for building complex systems, through the dynamical interaction of agent</a:t>
            </a:r>
            <a:r>
              <a:rPr lang="en-GB" i="1">
                <a:solidFill>
                  <a:srgbClr val="000000"/>
                </a:solidFill>
                <a:latin typeface="Verdana" charset="0"/>
              </a:rPr>
              <a:t>s.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39195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755650" y="5654675"/>
            <a:ext cx="83883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15913" indent="-315913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7D"/>
              </a:buClr>
              <a:buSzPct val="75000"/>
              <a:buFont typeface="Wingdings" charset="0"/>
              <a:buNone/>
            </a:pPr>
            <a:r>
              <a:rPr lang="en-GB">
                <a:solidFill>
                  <a:srgbClr val="000000"/>
                </a:solidFill>
                <a:latin typeface="Verdana" charset="0"/>
              </a:rPr>
              <a:t>An agent is any actor within an environment, any entity that can affect itself, the environment and other agents.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Agent-based models</a:t>
            </a:r>
            <a:endParaRPr lang="en-US">
              <a:latin typeface="Calibr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31913" y="1557338"/>
          <a:ext cx="7056438" cy="411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Traditional</a:t>
                      </a:r>
                      <a:r>
                        <a:rPr lang="en-US" sz="2400" baseline="0" dirty="0"/>
                        <a:t> Tools</a:t>
                      </a:r>
                      <a:endParaRPr lang="en-US" sz="24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Agent-based Models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Precise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Flexible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Little process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Process oriented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Timeless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Timely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Optimizing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Adaptive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Static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Dynamic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1, 2,</a:t>
                      </a:r>
                      <a:r>
                        <a:rPr lang="en-US" sz="2400" baseline="0" dirty="0"/>
                        <a:t> ..., ∞ agents</a:t>
                      </a:r>
                      <a:endParaRPr lang="en-US" sz="24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 2, ..., N agents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Vacuous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Spacely</a:t>
                      </a:r>
                      <a:r>
                        <a:rPr lang="en-US" sz="2400" dirty="0"/>
                        <a:t>/Networked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Homogeneous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Heterogeneous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634" name="Rectangle 4"/>
          <p:cNvSpPr txBox="1">
            <a:spLocks noChangeArrowheads="1"/>
          </p:cNvSpPr>
          <p:nvPr/>
        </p:nvSpPr>
        <p:spPr bwMode="auto">
          <a:xfrm>
            <a:off x="3994150" y="6323013"/>
            <a:ext cx="51847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 sz="2000">
                <a:latin typeface="Calibri" charset="0"/>
              </a:rPr>
              <a:t>Source: Miller and Page (2007)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26988"/>
            <a:ext cx="9264650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11"/>
          <p:cNvSpPr>
            <a:spLocks noChangeArrowheads="1"/>
          </p:cNvSpPr>
          <p:nvPr/>
        </p:nvSpPr>
        <p:spPr bwMode="auto">
          <a:xfrm>
            <a:off x="539750" y="6597650"/>
            <a:ext cx="83693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15913" indent="-315913">
              <a:spcBef>
                <a:spcPts val="300"/>
              </a:spcBef>
              <a:buClr>
                <a:srgbClr val="00007D"/>
              </a:buClr>
              <a:buFont typeface="Wingdings" charset="0"/>
              <a:buNone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en-GB" sz="1200">
                <a:solidFill>
                  <a:srgbClr val="000000"/>
                </a:solidFill>
                <a:latin typeface="Verdana" charset="0"/>
              </a:rPr>
              <a:t> Source: http://www.leggmason.com/thoughtleaderforum/2004/conference/transcripts/arthur_trans.asp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750888" y="346075"/>
            <a:ext cx="7880350" cy="773113"/>
          </a:xfrm>
        </p:spPr>
        <p:txBody>
          <a:bodyPr lIns="90000" tIns="46800" rIns="90000" bIns="46800"/>
          <a:lstStyle/>
          <a:p>
            <a:pPr eaLnBrk="1" hangingPunct="1">
              <a:buFont typeface="Verdana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Simple agent-based models</a:t>
            </a:r>
          </a:p>
        </p:txBody>
      </p:sp>
      <p:sp>
        <p:nvSpPr>
          <p:cNvPr id="29698" name="sugarscape.mov">
            <a:hlinkClick r:id="" action="ppaction://media"/>
          </p:cNvPr>
          <p:cNvSpPr>
            <a:spLocks noChangeAspect="1"/>
          </p:cNvSpPr>
          <p:nvPr/>
        </p:nvSpPr>
        <p:spPr bwMode="auto">
          <a:xfrm>
            <a:off x="727075" y="1052513"/>
            <a:ext cx="84153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sugarscape.mov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7" t="6197" r="9863" b="1559"/>
          <a:stretch>
            <a:fillRect/>
          </a:stretch>
        </p:blipFill>
        <p:spPr bwMode="auto">
          <a:xfrm>
            <a:off x="4913313" y="1700213"/>
            <a:ext cx="4122737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creen Recording 17.mov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11700" r="9633" b="13364"/>
          <a:stretch>
            <a:fillRect/>
          </a:stretch>
        </p:blipFill>
        <p:spPr bwMode="auto">
          <a:xfrm>
            <a:off x="539750" y="1700213"/>
            <a:ext cx="4106863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Environmental Modeling Course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r>
              <a:rPr lang="en-US">
                <a:latin typeface="Calibri" charset="0"/>
              </a:rPr>
              <a:t>Computer simulation of environmental processes</a:t>
            </a:r>
          </a:p>
          <a:p>
            <a:pPr>
              <a:buFont typeface="Wingdings" charset="0"/>
              <a:buChar char="§"/>
            </a:pPr>
            <a:r>
              <a:rPr lang="en-US">
                <a:latin typeface="Calibri" charset="0"/>
              </a:rPr>
              <a:t>Different approaches</a:t>
            </a:r>
          </a:p>
          <a:p>
            <a:pPr lvl="1">
              <a:buFont typeface="Wingdings" charset="0"/>
              <a:buChar char="§"/>
            </a:pPr>
            <a:r>
              <a:rPr lang="en-US">
                <a:latin typeface="Calibri" charset="0"/>
              </a:rPr>
              <a:t>Systems theory</a:t>
            </a:r>
          </a:p>
          <a:p>
            <a:pPr lvl="1">
              <a:buFont typeface="Wingdings" charset="0"/>
              <a:buChar char="§"/>
            </a:pPr>
            <a:r>
              <a:rPr lang="en-US">
                <a:latin typeface="Calibri" charset="0"/>
              </a:rPr>
              <a:t>Cellular automata</a:t>
            </a:r>
          </a:p>
          <a:p>
            <a:pPr lvl="1">
              <a:buFont typeface="Wingdings" charset="0"/>
              <a:buChar char="§"/>
            </a:pPr>
            <a:r>
              <a:rPr lang="en-US">
                <a:latin typeface="Calibri" charset="0"/>
              </a:rPr>
              <a:t>Agent-based modeling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5500" y="1196975"/>
            <a:ext cx="8283575" cy="50403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q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q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sz="16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q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pt-BR" dirty="0" err="1">
                <a:latin typeface="Calibri"/>
                <a:cs typeface="Calibri"/>
              </a:rPr>
              <a:t>Advantages</a:t>
            </a:r>
            <a:endParaRPr lang="pt-BR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Flexibility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Applicable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human</a:t>
            </a:r>
            <a:r>
              <a:rPr lang="pt-BR" sz="2400" dirty="0">
                <a:latin typeface="Calibri"/>
                <a:cs typeface="Calibri"/>
              </a:rPr>
              <a:t> processes</a:t>
            </a: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Spatial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and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behavioural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heterogeneity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Relations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can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change</a:t>
            </a:r>
            <a:endParaRPr lang="pt-BR" sz="2400" dirty="0">
              <a:latin typeface="Calibri"/>
              <a:cs typeface="Calibri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pt-BR" sz="2400" dirty="0">
              <a:latin typeface="Calibri"/>
              <a:cs typeface="Calibri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pt-BR" dirty="0" err="1">
                <a:latin typeface="Calibri"/>
                <a:cs typeface="Calibri"/>
              </a:rPr>
              <a:t>Disadvantages</a:t>
            </a:r>
            <a:endParaRPr lang="pt-BR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Development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takes</a:t>
            </a:r>
            <a:r>
              <a:rPr lang="pt-BR" sz="2400" dirty="0">
                <a:latin typeface="Calibri"/>
                <a:cs typeface="Calibri"/>
              </a:rPr>
              <a:t> time</a:t>
            </a: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Many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assumptions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Usually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applied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small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regions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Usually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not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replicable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other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study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areas</a:t>
            </a: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defRPr/>
            </a:pPr>
            <a:endParaRPr lang="pt-BR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ABM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557338"/>
            <a:ext cx="8235950" cy="351472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latin typeface="Calibri"/>
                <a:cs typeface="Calibri"/>
              </a:rPr>
              <a:t>Every approach has advantages and disadvantages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latin typeface="Calibri"/>
                <a:cs typeface="Calibri"/>
              </a:rPr>
              <a:t>The assumptions are more important than the results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latin typeface="Calibri"/>
                <a:cs typeface="Calibri"/>
              </a:rPr>
              <a:t>Beware: modeling can be seductive [1]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Calibri"/>
                <a:cs typeface="Calibri"/>
              </a:rPr>
              <a:t>[1] </a:t>
            </a:r>
            <a:r>
              <a:rPr lang="en-US" sz="2000" dirty="0" err="1">
                <a:latin typeface="Calibri"/>
                <a:cs typeface="Calibri"/>
              </a:rPr>
              <a:t>Lahsen</a:t>
            </a:r>
            <a:r>
              <a:rPr lang="en-US" sz="2000" dirty="0">
                <a:latin typeface="Calibri"/>
                <a:cs typeface="Calibri"/>
              </a:rPr>
              <a:t> (2005) Seductive simulations? Uncertainty distribution around climate models. Social Studies of Science, 35(6):895-922 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GB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DejaVu Sans" charset="0"/>
              </a:rPr>
              <a:t>Final Remarks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DejaVu Sans" charset="0"/>
              </a:rPr>
              <a:t>Final Remarks</a:t>
            </a:r>
          </a:p>
        </p:txBody>
      </p:sp>
      <p:pic>
        <p:nvPicPr>
          <p:cNvPr id="33794" name="Picture 3" descr="Mafalda_Model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60463"/>
            <a:ext cx="61849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228600"/>
            <a:ext cx="7781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x-none" sz="4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A Storyteller</a:t>
            </a:r>
            <a:endParaRPr lang="de-DE" sz="4800" b="1" baseline="30000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  <a:latin typeface="Calibri" charset="0"/>
                <a:cs typeface="Calibri" charset="0"/>
              </a:rPr>
              <a:t>Simulation models tell a story</a:t>
            </a:r>
            <a:endParaRPr lang="en-GB" sz="48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34125"/>
            <a:ext cx="3657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6868" name="Picture 2" descr="forrest gump o contador de histó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495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286000" y="2459038"/>
            <a:ext cx="7391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600">
                <a:solidFill>
                  <a:srgbClr val="0D0D0D"/>
                </a:solidFill>
                <a:latin typeface="Calibri" charset="0"/>
                <a:cs typeface="Calibri" charset="0"/>
              </a:rPr>
              <a:t>The story might or not be good…</a:t>
            </a: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1219200" y="1838325"/>
            <a:ext cx="7391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600">
                <a:solidFill>
                  <a:srgbClr val="0D0D0D"/>
                </a:solidFill>
                <a:latin typeface="Calibri" charset="0"/>
                <a:cs typeface="Calibri" charset="0"/>
              </a:rPr>
              <a:t>It can be about the present, past, or future…</a:t>
            </a:r>
            <a:endParaRPr lang="en-GB" sz="26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468313" y="4154488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C00000"/>
                </a:solidFill>
                <a:latin typeface="Calibri" charset="0"/>
                <a:cs typeface="Calibri" charset="0"/>
              </a:rPr>
              <a:t>TOOL TO SHARE VISIONS, GIVE RISE TO DOUBTS, AND TO PROMOTE DISCUSSIONS</a:t>
            </a: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152400" y="3057525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600" b="1">
                <a:solidFill>
                  <a:srgbClr val="0D0D0D"/>
                </a:solidFill>
                <a:latin typeface="Calibri" charset="0"/>
                <a:cs typeface="Calibri" charset="0"/>
              </a:rPr>
              <a:t>But if offers another way to look at a given problem</a:t>
            </a:r>
            <a:endParaRPr lang="en-GB" sz="26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36873" name="Rectangle 2"/>
          <p:cNvSpPr>
            <a:spLocks noChangeArrowheads="1"/>
          </p:cNvSpPr>
          <p:nvPr/>
        </p:nvSpPr>
        <p:spPr bwMode="auto">
          <a:xfrm>
            <a:off x="107950" y="6553200"/>
            <a:ext cx="206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15913" indent="-315913">
              <a:spcBef>
                <a:spcPts val="300"/>
              </a:spcBef>
              <a:buClr>
                <a:srgbClr val="00007D"/>
              </a:buClr>
              <a:buFont typeface="Wingdings" charset="0"/>
              <a:buNone/>
              <a:tabLst>
                <a:tab pos="3159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charset="0"/>
                <a:cs typeface="Arial" charset="0"/>
              </a:rPr>
              <a:t>Source: (</a:t>
            </a:r>
            <a:r>
              <a:rPr lang="en-GB" sz="1400" dirty="0" err="1">
                <a:solidFill>
                  <a:srgbClr val="000000"/>
                </a:solidFill>
                <a:latin typeface="Calibri" charset="0"/>
                <a:cs typeface="Arial" charset="0"/>
              </a:rPr>
              <a:t>Feitosa</a:t>
            </a:r>
            <a:r>
              <a:rPr lang="en-GB" sz="1400" dirty="0">
                <a:solidFill>
                  <a:srgbClr val="000000"/>
                </a:solidFill>
                <a:latin typeface="Calibri" charset="0"/>
                <a:cs typeface="Arial" charset="0"/>
              </a:rPr>
              <a:t>, 2012)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811213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 dirty="0">
                <a:latin typeface="Calibri" charset="0"/>
                <a:ea typeface="ＭＳ Ｐゴシック" charset="0"/>
                <a:cs typeface="Calibri" charset="0"/>
              </a:rPr>
              <a:t>Systems Dynamics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03250" y="1450975"/>
            <a:ext cx="8229600" cy="21939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charset="0"/>
              <a:buChar char="§"/>
            </a:pPr>
            <a:r>
              <a:rPr lang="en-GB">
                <a:latin typeface="Calibri" charset="0"/>
                <a:cs typeface="Calibri" charset="0"/>
              </a:rPr>
              <a:t>Any measurable part of reality can be modeled</a:t>
            </a:r>
            <a:endParaRPr lang="pt-BR">
              <a:latin typeface="Calibri" charset="0"/>
              <a:cs typeface="Calibri" charset="0"/>
            </a:endParaRPr>
          </a:p>
          <a:p>
            <a:pPr eaLnBrk="1" hangingPunct="1">
              <a:lnSpc>
                <a:spcPct val="110000"/>
              </a:lnSpc>
              <a:buFont typeface="Wingdings" charset="0"/>
              <a:buChar char="§"/>
            </a:pPr>
            <a:r>
              <a:rPr lang="en-GB" b="1">
                <a:latin typeface="Calibri" charset="0"/>
                <a:cs typeface="Calibri" charset="0"/>
              </a:rPr>
              <a:t>Systems </a:t>
            </a:r>
            <a:r>
              <a:rPr lang="pt-BR">
                <a:latin typeface="Calibri" charset="0"/>
                <a:cs typeface="Calibri" charset="0"/>
              </a:rPr>
              <a:t>are represented as </a:t>
            </a:r>
            <a:r>
              <a:rPr lang="pt-BR" i="1">
                <a:latin typeface="Calibri" charset="0"/>
                <a:cs typeface="Calibri" charset="0"/>
              </a:rPr>
              <a:t>stocks</a:t>
            </a:r>
            <a:r>
              <a:rPr lang="pt-BR">
                <a:latin typeface="Calibri" charset="0"/>
                <a:cs typeface="Calibri" charset="0"/>
              </a:rPr>
              <a:t> and </a:t>
            </a:r>
            <a:r>
              <a:rPr lang="pt-BR" i="1">
                <a:latin typeface="Calibri" charset="0"/>
                <a:cs typeface="Calibri" charset="0"/>
              </a:rPr>
              <a:t>flows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§"/>
            </a:pPr>
            <a:r>
              <a:rPr lang="pt-BR" sz="2800" b="1">
                <a:latin typeface="Calibri" charset="0"/>
                <a:cs typeface="Calibri" charset="0"/>
              </a:rPr>
              <a:t>Stocks</a:t>
            </a:r>
            <a:r>
              <a:rPr lang="pt-BR" sz="2800">
                <a:latin typeface="Calibri" charset="0"/>
                <a:cs typeface="Calibri" charset="0"/>
              </a:rPr>
              <a:t> represent </a:t>
            </a:r>
            <a:r>
              <a:rPr lang="en-US" sz="2800">
                <a:latin typeface="Calibri" charset="0"/>
                <a:cs typeface="Calibri" charset="0"/>
              </a:rPr>
              <a:t>energy</a:t>
            </a:r>
            <a:r>
              <a:rPr lang="en-GB" sz="2800">
                <a:latin typeface="Calibri" charset="0"/>
                <a:cs typeface="Calibri" charset="0"/>
              </a:rPr>
              <a:t>, matter, or information</a:t>
            </a:r>
            <a:endParaRPr lang="en-US" sz="2800" b="1">
              <a:latin typeface="Calibri" charset="0"/>
              <a:cs typeface="Calibri" charset="0"/>
            </a:endParaRPr>
          </a:p>
          <a:p>
            <a:pPr lvl="1" eaLnBrk="1" hangingPunct="1">
              <a:lnSpc>
                <a:spcPct val="110000"/>
              </a:lnSpc>
              <a:buFont typeface="Wingdings" charset="0"/>
              <a:buChar char="§"/>
            </a:pPr>
            <a:r>
              <a:rPr lang="en-GB" sz="2800" b="1">
                <a:latin typeface="Calibri" charset="0"/>
                <a:cs typeface="Calibri" charset="0"/>
              </a:rPr>
              <a:t>Flows </a:t>
            </a:r>
            <a:r>
              <a:rPr lang="en-GB" sz="2800">
                <a:latin typeface="Calibri" charset="0"/>
                <a:cs typeface="Calibri" charset="0"/>
              </a:rPr>
              <a:t>connect and transport stocks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§"/>
            </a:pPr>
            <a:endParaRPr lang="pt-BR">
              <a:latin typeface="Calibri" charset="0"/>
              <a:cs typeface="Calibri" charset="0"/>
            </a:endParaRPr>
          </a:p>
        </p:txBody>
      </p:sp>
      <p:cxnSp>
        <p:nvCxnSpPr>
          <p:cNvPr id="6147" name="Straight Arrow Connector 4"/>
          <p:cNvCxnSpPr>
            <a:cxnSpLocks noChangeShapeType="1"/>
            <a:endCxn id="8" idx="1"/>
          </p:cNvCxnSpPr>
          <p:nvPr/>
        </p:nvCxnSpPr>
        <p:spPr bwMode="auto">
          <a:xfrm>
            <a:off x="2587625" y="4903788"/>
            <a:ext cx="985838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48" name="Straight Arrow Connector 6"/>
          <p:cNvCxnSpPr>
            <a:cxnSpLocks noChangeShapeType="1"/>
          </p:cNvCxnSpPr>
          <p:nvPr/>
        </p:nvCxnSpPr>
        <p:spPr bwMode="auto">
          <a:xfrm>
            <a:off x="5386388" y="4913313"/>
            <a:ext cx="985837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9" name="Content Placeholder 1"/>
          <p:cNvSpPr txBox="1">
            <a:spLocks/>
          </p:cNvSpPr>
          <p:nvPr/>
        </p:nvSpPr>
        <p:spPr bwMode="auto">
          <a:xfrm>
            <a:off x="1401763" y="4564063"/>
            <a:ext cx="1298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 sz="2800">
                <a:latin typeface="Calibri" charset="0"/>
              </a:rPr>
              <a:t>Inflow</a:t>
            </a:r>
          </a:p>
        </p:txBody>
      </p:sp>
      <p:sp>
        <p:nvSpPr>
          <p:cNvPr id="6150" name="Content Placeholder 1"/>
          <p:cNvSpPr txBox="1">
            <a:spLocks/>
          </p:cNvSpPr>
          <p:nvPr/>
        </p:nvSpPr>
        <p:spPr bwMode="auto">
          <a:xfrm>
            <a:off x="6459538" y="4621213"/>
            <a:ext cx="1928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 sz="2800">
                <a:latin typeface="Calibri" charset="0"/>
              </a:rPr>
              <a:t>Outflow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73463" y="4438650"/>
            <a:ext cx="1800225" cy="935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endParaRPr lang="en-US" sz="1050" dirty="0"/>
          </a:p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Stock</a:t>
            </a:r>
            <a:endParaRPr lang="en-US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r="-159"/>
          <a:stretch>
            <a:fillRect/>
          </a:stretch>
        </p:blipFill>
        <p:spPr>
          <a:xfrm>
            <a:off x="-36513" y="0"/>
            <a:ext cx="9217026" cy="68992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811213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Calibri" charset="0"/>
              </a:rPr>
              <a:t>Feedbacks</a:t>
            </a:r>
          </a:p>
        </p:txBody>
      </p:sp>
      <p:pic>
        <p:nvPicPr>
          <p:cNvPr id="8194" name="Picture 15" descr="Screen Shot 2013-07-16 at 10.30.3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2567" b="6354"/>
          <a:stretch>
            <a:fillRect/>
          </a:stretch>
        </p:blipFill>
        <p:spPr bwMode="auto">
          <a:xfrm>
            <a:off x="4284663" y="3744913"/>
            <a:ext cx="41481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9" descr="Screen Shot 2013-07-16 at 10.31.0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2242" b="6465"/>
          <a:stretch>
            <a:fillRect/>
          </a:stretch>
        </p:blipFill>
        <p:spPr bwMode="auto">
          <a:xfrm>
            <a:off x="4211638" y="549275"/>
            <a:ext cx="412908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eft Brace 23"/>
          <p:cNvSpPr>
            <a:spLocks/>
          </p:cNvSpPr>
          <p:nvPr/>
        </p:nvSpPr>
        <p:spPr bwMode="auto">
          <a:xfrm>
            <a:off x="3276600" y="476250"/>
            <a:ext cx="503238" cy="3097213"/>
          </a:xfrm>
          <a:prstGeom prst="leftBrace">
            <a:avLst>
              <a:gd name="adj1" fmla="val 61631"/>
              <a:gd name="adj2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400"/>
          </a:p>
        </p:txBody>
      </p:sp>
      <p:sp>
        <p:nvSpPr>
          <p:cNvPr id="8197" name="Left Brace 24"/>
          <p:cNvSpPr>
            <a:spLocks/>
          </p:cNvSpPr>
          <p:nvPr/>
        </p:nvSpPr>
        <p:spPr bwMode="auto">
          <a:xfrm>
            <a:off x="3276600" y="3689350"/>
            <a:ext cx="503238" cy="3095625"/>
          </a:xfrm>
          <a:prstGeom prst="leftBrace">
            <a:avLst>
              <a:gd name="adj1" fmla="val 61600"/>
              <a:gd name="adj2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400"/>
          </a:p>
        </p:txBody>
      </p:sp>
      <p:sp>
        <p:nvSpPr>
          <p:cNvPr id="8198" name="Content Placeholder 1"/>
          <p:cNvSpPr>
            <a:spLocks noGrp="1"/>
          </p:cNvSpPr>
          <p:nvPr>
            <p:ph idx="1"/>
          </p:nvPr>
        </p:nvSpPr>
        <p:spPr>
          <a:xfrm>
            <a:off x="1042988" y="4868863"/>
            <a:ext cx="2952750" cy="608012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>
                <a:latin typeface="Calibri" charset="0"/>
              </a:rPr>
              <a:t>Balancing</a:t>
            </a:r>
          </a:p>
        </p:txBody>
      </p:sp>
      <p:sp>
        <p:nvSpPr>
          <p:cNvPr id="8199" name="Content Placeholder 1"/>
          <p:cNvSpPr txBox="1">
            <a:spLocks/>
          </p:cNvSpPr>
          <p:nvPr/>
        </p:nvSpPr>
        <p:spPr bwMode="auto">
          <a:xfrm>
            <a:off x="1041400" y="1684338"/>
            <a:ext cx="34591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>
                <a:latin typeface="Calibri" charset="0"/>
              </a:rPr>
              <a:t>Reinforcing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811213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Calibri" charset="0"/>
              </a:rPr>
              <a:t>Limits to Growth</a:t>
            </a:r>
          </a:p>
        </p:txBody>
      </p:sp>
      <p:pic>
        <p:nvPicPr>
          <p:cNvPr id="9218" name="Picture 20" descr="Screen Shot 2013-07-16 at 10.3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1735" b="6029"/>
          <a:stretch>
            <a:fillRect/>
          </a:stretch>
        </p:blipFill>
        <p:spPr bwMode="auto">
          <a:xfrm>
            <a:off x="1258888" y="1412875"/>
            <a:ext cx="71643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811213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Calibri" charset="0"/>
              </a:rPr>
              <a:t>Scenarios</a:t>
            </a:r>
          </a:p>
        </p:txBody>
      </p:sp>
      <p:pic>
        <p:nvPicPr>
          <p:cNvPr id="10242" name="Picture 2" descr="Screen Shot 2013-07-16 at 10.3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1921" b="7167"/>
          <a:stretch>
            <a:fillRect/>
          </a:stretch>
        </p:blipFill>
        <p:spPr bwMode="auto">
          <a:xfrm>
            <a:off x="4067175" y="3697288"/>
            <a:ext cx="489743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 descr="Screen Shot 2013-07-16 at 10.3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2304"/>
          <a:stretch>
            <a:fillRect/>
          </a:stretch>
        </p:blipFill>
        <p:spPr bwMode="auto">
          <a:xfrm>
            <a:off x="4049713" y="474663"/>
            <a:ext cx="48942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eft Brace 13"/>
          <p:cNvSpPr>
            <a:spLocks/>
          </p:cNvSpPr>
          <p:nvPr/>
        </p:nvSpPr>
        <p:spPr bwMode="auto">
          <a:xfrm>
            <a:off x="3276600" y="476250"/>
            <a:ext cx="503238" cy="3097213"/>
          </a:xfrm>
          <a:prstGeom prst="leftBrace">
            <a:avLst>
              <a:gd name="adj1" fmla="val 61631"/>
              <a:gd name="adj2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400"/>
          </a:p>
        </p:txBody>
      </p:sp>
      <p:sp>
        <p:nvSpPr>
          <p:cNvPr id="10245" name="Left Brace 16"/>
          <p:cNvSpPr>
            <a:spLocks/>
          </p:cNvSpPr>
          <p:nvPr/>
        </p:nvSpPr>
        <p:spPr bwMode="auto">
          <a:xfrm>
            <a:off x="3276600" y="3689350"/>
            <a:ext cx="503238" cy="3095625"/>
          </a:xfrm>
          <a:prstGeom prst="leftBrace">
            <a:avLst>
              <a:gd name="adj1" fmla="val 61600"/>
              <a:gd name="adj2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400"/>
          </a:p>
        </p:txBody>
      </p:sp>
      <p:sp>
        <p:nvSpPr>
          <p:cNvPr id="10246" name="Content Placeholder 1"/>
          <p:cNvSpPr>
            <a:spLocks noGrp="1"/>
          </p:cNvSpPr>
          <p:nvPr>
            <p:ph idx="1"/>
          </p:nvPr>
        </p:nvSpPr>
        <p:spPr>
          <a:xfrm>
            <a:off x="468313" y="4694238"/>
            <a:ext cx="2951162" cy="161607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>
                <a:latin typeface="Calibri" charset="0"/>
              </a:rPr>
              <a:t>Educational campaign to avoid contacts</a:t>
            </a:r>
          </a:p>
        </p:txBody>
      </p:sp>
      <p:sp>
        <p:nvSpPr>
          <p:cNvPr id="10247" name="Content Placeholder 1"/>
          <p:cNvSpPr txBox="1">
            <a:spLocks/>
          </p:cNvSpPr>
          <p:nvPr/>
        </p:nvSpPr>
        <p:spPr bwMode="auto">
          <a:xfrm>
            <a:off x="595313" y="1684338"/>
            <a:ext cx="34591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charset="0"/>
              <a:buNone/>
            </a:pPr>
            <a:r>
              <a:rPr lang="en-US">
                <a:latin typeface="Calibri" charset="0"/>
              </a:rPr>
              <a:t>Normal situation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4"/>
          <p:cNvSpPr txBox="1">
            <a:spLocks noChangeArrowheads="1"/>
          </p:cNvSpPr>
          <p:nvPr/>
        </p:nvSpPr>
        <p:spPr bwMode="auto">
          <a:xfrm>
            <a:off x="2041525" y="3317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latin typeface="Verdana" charset="0"/>
            </a:endParaRPr>
          </a:p>
        </p:txBody>
      </p:sp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685800" y="47625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rgbClr val="003366"/>
                </a:solidFill>
                <a:latin typeface="ZapfHumnst BT" charset="0"/>
              </a:rPr>
              <a:t>System Dynamics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25500" y="1484313"/>
            <a:ext cx="8283575" cy="50403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q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q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sz="16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q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pt-BR" dirty="0" err="1">
                <a:latin typeface="Calibri"/>
                <a:cs typeface="Calibri"/>
              </a:rPr>
              <a:t>Advantages</a:t>
            </a:r>
            <a:endParaRPr lang="pt-BR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Simple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representation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of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the</a:t>
            </a:r>
            <a:r>
              <a:rPr lang="pt-BR" sz="2400" dirty="0">
                <a:latin typeface="Calibri"/>
                <a:cs typeface="Calibri"/>
              </a:rPr>
              <a:t> world</a:t>
            </a:r>
          </a:p>
          <a:p>
            <a:pPr eaLnBrk="1" hangingPunct="1">
              <a:defRPr/>
            </a:pPr>
            <a:r>
              <a:rPr lang="pt-BR" sz="2400" dirty="0">
                <a:latin typeface="Calibri"/>
                <a:cs typeface="Calibri"/>
              </a:rPr>
              <a:t>Modular </a:t>
            </a:r>
            <a:r>
              <a:rPr lang="pt-BR" sz="2400" dirty="0" err="1">
                <a:latin typeface="Calibri"/>
                <a:cs typeface="Calibri"/>
              </a:rPr>
              <a:t>and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hierarchical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Can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be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used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to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model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the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whole</a:t>
            </a:r>
            <a:r>
              <a:rPr lang="pt-BR" sz="2400" dirty="0">
                <a:latin typeface="Calibri"/>
                <a:cs typeface="Calibri"/>
              </a:rPr>
              <a:t> Earth</a:t>
            </a:r>
          </a:p>
          <a:p>
            <a:pPr eaLnBrk="1" hangingPunct="1">
              <a:defRPr/>
            </a:pPr>
            <a:endParaRPr lang="pt-BR" dirty="0">
              <a:latin typeface="Calibri"/>
              <a:cs typeface="Calibri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pt-BR" dirty="0" err="1">
                <a:latin typeface="Calibri"/>
                <a:cs typeface="Calibri"/>
              </a:rPr>
              <a:t>Disadvantages</a:t>
            </a:r>
            <a:endParaRPr lang="pt-BR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>
                <a:latin typeface="Calibri"/>
                <a:cs typeface="Calibri"/>
              </a:rPr>
              <a:t>No </a:t>
            </a:r>
            <a:r>
              <a:rPr lang="pt-BR" sz="2400" dirty="0" err="1">
                <a:latin typeface="Calibri"/>
                <a:cs typeface="Calibri"/>
              </a:rPr>
              <a:t>heterogeneity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Fixed</a:t>
            </a:r>
            <a:r>
              <a:rPr lang="pt-BR" sz="2400" dirty="0">
                <a:latin typeface="Calibri"/>
                <a:cs typeface="Calibri"/>
              </a:rPr>
              <a:t> connections </a:t>
            </a:r>
            <a:r>
              <a:rPr lang="pt-BR" sz="2400" dirty="0" err="1">
                <a:latin typeface="Calibri"/>
                <a:cs typeface="Calibri"/>
              </a:rPr>
              <a:t>between</a:t>
            </a:r>
            <a:r>
              <a:rPr lang="pt-BR" sz="2400" dirty="0">
                <a:latin typeface="Calibri"/>
                <a:cs typeface="Calibri"/>
              </a:rPr>
              <a:t> stocks</a:t>
            </a:r>
          </a:p>
          <a:p>
            <a:pPr eaLnBrk="1" hangingPunct="1">
              <a:defRPr/>
            </a:pPr>
            <a:r>
              <a:rPr lang="pt-BR" sz="2400" dirty="0" err="1">
                <a:latin typeface="Calibri"/>
                <a:cs typeface="Calibri"/>
              </a:rPr>
              <a:t>Implicit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spatial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dirty="0" err="1">
                <a:latin typeface="Calibri"/>
                <a:cs typeface="Calibri"/>
              </a:rPr>
              <a:t>representation</a:t>
            </a:r>
            <a:endParaRPr lang="pt-BR" sz="2400" dirty="0">
              <a:latin typeface="Calibri"/>
              <a:cs typeface="Calibri"/>
            </a:endParaRPr>
          </a:p>
          <a:p>
            <a:pPr eaLnBrk="1" hangingPunct="1">
              <a:defRPr/>
            </a:pPr>
            <a:endParaRPr lang="pt-BR" sz="2400" dirty="0">
              <a:latin typeface="Calibri"/>
              <a:cs typeface="Calibri"/>
            </a:endParaRPr>
          </a:p>
          <a:p>
            <a:pPr lvl="1" eaLnBrk="1" hangingPunct="1">
              <a:defRPr/>
            </a:pPr>
            <a:endParaRPr lang="pt-BR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ZapfHumnst BT" charset="0"/>
                <a:ea typeface="ＭＳ Ｐゴシック" charset="0"/>
                <a:cs typeface="ＭＳ Ｐゴシック" charset="0"/>
              </a:rPr>
              <a:t>Basic Cellular Automaton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2017713"/>
            <a:ext cx="8283575" cy="47244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pt-BR">
                <a:latin typeface="Calibri" charset="0"/>
                <a:cs typeface="Calibri" charset="0"/>
              </a:rPr>
              <a:t>Grid of cells</a:t>
            </a:r>
          </a:p>
          <a:p>
            <a:pPr eaLnBrk="1" hangingPunct="1">
              <a:buFont typeface="Wingdings" charset="0"/>
              <a:buChar char="§"/>
            </a:pPr>
            <a:r>
              <a:rPr lang="pt-BR">
                <a:latin typeface="Calibri" charset="0"/>
                <a:cs typeface="Calibri" charset="0"/>
              </a:rPr>
              <a:t>Neighbourhood </a:t>
            </a:r>
          </a:p>
          <a:p>
            <a:pPr eaLnBrk="1" hangingPunct="1">
              <a:buFont typeface="Wingdings" charset="0"/>
              <a:buChar char="§"/>
            </a:pPr>
            <a:r>
              <a:rPr lang="pt-BR">
                <a:latin typeface="Calibri" charset="0"/>
                <a:cs typeface="Calibri" charset="0"/>
              </a:rPr>
              <a:t>Finite set of discrete states</a:t>
            </a:r>
          </a:p>
          <a:p>
            <a:pPr eaLnBrk="1" hangingPunct="1">
              <a:buFont typeface="Wingdings" charset="0"/>
              <a:buChar char="§"/>
            </a:pPr>
            <a:r>
              <a:rPr lang="pt-BR">
                <a:latin typeface="Calibri" charset="0"/>
                <a:cs typeface="Calibri" charset="0"/>
              </a:rPr>
              <a:t>Finite set of transition rules</a:t>
            </a:r>
          </a:p>
          <a:p>
            <a:pPr eaLnBrk="1" hangingPunct="1">
              <a:buFont typeface="Wingdings" charset="0"/>
              <a:buChar char="§"/>
            </a:pPr>
            <a:r>
              <a:rPr lang="pt-BR">
                <a:latin typeface="Calibri" charset="0"/>
                <a:cs typeface="Calibri" charset="0"/>
              </a:rPr>
              <a:t>Initial state</a:t>
            </a:r>
          </a:p>
          <a:p>
            <a:pPr eaLnBrk="1" hangingPunct="1">
              <a:buFont typeface="Wingdings" charset="0"/>
              <a:buChar char="§"/>
            </a:pPr>
            <a:r>
              <a:rPr lang="pt-BR">
                <a:latin typeface="Calibri" charset="0"/>
                <a:cs typeface="Calibri" charset="0"/>
              </a:rPr>
              <a:t>Discrete time</a:t>
            </a:r>
          </a:p>
          <a:p>
            <a:pPr eaLnBrk="1" hangingPunct="1">
              <a:buFont typeface="Wingdings" charset="0"/>
              <a:buChar char="§"/>
            </a:pPr>
            <a:endParaRPr lang="pt-BR">
              <a:latin typeface="Humnst777 BT" charset="0"/>
              <a:cs typeface="Times New Roman" charset="0"/>
            </a:endParaRPr>
          </a:p>
          <a:p>
            <a:pPr lvl="1" eaLnBrk="1" hangingPunct="1">
              <a:buFont typeface="Wingdings" charset="0"/>
              <a:buChar char="q"/>
            </a:pPr>
            <a:endParaRPr lang="pt-BR">
              <a:solidFill>
                <a:srgbClr val="FF0000"/>
              </a:solidFill>
              <a:latin typeface="Humnst777 BT" charset="0"/>
              <a:cs typeface="Times New Roman" charset="0"/>
            </a:endParaRPr>
          </a:p>
        </p:txBody>
      </p:sp>
      <p:grpSp>
        <p:nvGrpSpPr>
          <p:cNvPr id="12291" name="Group 1"/>
          <p:cNvGrpSpPr>
            <a:grpSpLocks/>
          </p:cNvGrpSpPr>
          <p:nvPr/>
        </p:nvGrpSpPr>
        <p:grpSpPr bwMode="auto">
          <a:xfrm>
            <a:off x="5940425" y="1844675"/>
            <a:ext cx="2592388" cy="2676525"/>
            <a:chOff x="5795963" y="1844675"/>
            <a:chExt cx="2592387" cy="2676525"/>
          </a:xfrm>
        </p:grpSpPr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5795963" y="1844675"/>
              <a:ext cx="431800" cy="4460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5795963" y="2290763"/>
              <a:ext cx="431800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5795963" y="2736850"/>
              <a:ext cx="431800" cy="4460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5795963" y="3182938"/>
              <a:ext cx="431800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5795963" y="3629025"/>
              <a:ext cx="431800" cy="4460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5795963" y="4075113"/>
              <a:ext cx="431800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6227763" y="1844675"/>
              <a:ext cx="431800" cy="4460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6227763" y="2290763"/>
              <a:ext cx="431800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6227763" y="2736850"/>
              <a:ext cx="431800" cy="4460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6227763" y="3182938"/>
              <a:ext cx="431800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6227763" y="3629025"/>
              <a:ext cx="431800" cy="4460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6227763" y="4075113"/>
              <a:ext cx="431800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6659563" y="1844675"/>
              <a:ext cx="433387" cy="4460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6659563" y="2290763"/>
              <a:ext cx="433387" cy="44608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6659563" y="2736850"/>
              <a:ext cx="433387" cy="4460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6659563" y="3205163"/>
              <a:ext cx="433387" cy="44608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6659563" y="3629025"/>
              <a:ext cx="433387" cy="4460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6659563" y="4075113"/>
              <a:ext cx="433387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7092950" y="1844675"/>
              <a:ext cx="431800" cy="4460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7092950" y="2290763"/>
              <a:ext cx="431800" cy="4460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7092950" y="2736850"/>
              <a:ext cx="431800" cy="4460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7092950" y="3198813"/>
              <a:ext cx="431800" cy="44608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7092950" y="3629025"/>
              <a:ext cx="431800" cy="4460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7092950" y="4075113"/>
              <a:ext cx="431800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7524750" y="1844675"/>
              <a:ext cx="431800" cy="4460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7524750" y="2290763"/>
              <a:ext cx="431800" cy="4460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7524750" y="2736850"/>
              <a:ext cx="431800" cy="4460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7524750" y="3182938"/>
              <a:ext cx="431800" cy="4460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7524750" y="3629025"/>
              <a:ext cx="431800" cy="4460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7524750" y="4075113"/>
              <a:ext cx="431800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7956550" y="1844675"/>
              <a:ext cx="431800" cy="4460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7956550" y="2290763"/>
              <a:ext cx="431800" cy="4460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7956550" y="2736850"/>
              <a:ext cx="431800" cy="4460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7956550" y="3182938"/>
              <a:ext cx="431800" cy="4460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Rectangle 38"/>
            <p:cNvSpPr>
              <a:spLocks noChangeArrowheads="1"/>
            </p:cNvSpPr>
            <p:nvPr/>
          </p:nvSpPr>
          <p:spPr bwMode="auto">
            <a:xfrm>
              <a:off x="7956550" y="3629025"/>
              <a:ext cx="431800" cy="4460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7956550" y="4075113"/>
              <a:ext cx="431800" cy="4460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6227763" y="2290763"/>
              <a:ext cx="431800" cy="44608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5795963" y="2290763"/>
              <a:ext cx="431800" cy="44608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5795963" y="2736850"/>
              <a:ext cx="431800" cy="4460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Rectangle 43"/>
            <p:cNvSpPr>
              <a:spLocks noChangeArrowheads="1"/>
            </p:cNvSpPr>
            <p:nvPr/>
          </p:nvSpPr>
          <p:spPr bwMode="auto">
            <a:xfrm>
              <a:off x="5795963" y="3182938"/>
              <a:ext cx="431800" cy="44608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Rectangle 44"/>
            <p:cNvSpPr>
              <a:spLocks noChangeArrowheads="1"/>
            </p:cNvSpPr>
            <p:nvPr/>
          </p:nvSpPr>
          <p:spPr bwMode="auto">
            <a:xfrm>
              <a:off x="5795963" y="3629025"/>
              <a:ext cx="431800" cy="4460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Rectangle 45"/>
            <p:cNvSpPr>
              <a:spLocks noChangeArrowheads="1"/>
            </p:cNvSpPr>
            <p:nvPr/>
          </p:nvSpPr>
          <p:spPr bwMode="auto">
            <a:xfrm>
              <a:off x="5795963" y="4075113"/>
              <a:ext cx="431800" cy="44608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Rectangle 46"/>
            <p:cNvSpPr>
              <a:spLocks noChangeArrowheads="1"/>
            </p:cNvSpPr>
            <p:nvPr/>
          </p:nvSpPr>
          <p:spPr bwMode="auto">
            <a:xfrm>
              <a:off x="6227763" y="2736850"/>
              <a:ext cx="431800" cy="4460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Rectangle 47"/>
            <p:cNvSpPr>
              <a:spLocks noChangeArrowheads="1"/>
            </p:cNvSpPr>
            <p:nvPr/>
          </p:nvSpPr>
          <p:spPr bwMode="auto">
            <a:xfrm>
              <a:off x="6227763" y="3182938"/>
              <a:ext cx="431800" cy="44608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6227763" y="3629025"/>
              <a:ext cx="431800" cy="4460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Rectangle 49"/>
            <p:cNvSpPr>
              <a:spLocks noChangeArrowheads="1"/>
            </p:cNvSpPr>
            <p:nvPr/>
          </p:nvSpPr>
          <p:spPr bwMode="auto">
            <a:xfrm>
              <a:off x="6659563" y="3629025"/>
              <a:ext cx="433387" cy="4460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Rectangle 50"/>
            <p:cNvSpPr>
              <a:spLocks noChangeArrowheads="1"/>
            </p:cNvSpPr>
            <p:nvPr/>
          </p:nvSpPr>
          <p:spPr bwMode="auto">
            <a:xfrm>
              <a:off x="6659563" y="4075113"/>
              <a:ext cx="433387" cy="44608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Rectangle 51"/>
            <p:cNvSpPr>
              <a:spLocks noChangeArrowheads="1"/>
            </p:cNvSpPr>
            <p:nvPr/>
          </p:nvSpPr>
          <p:spPr bwMode="auto">
            <a:xfrm>
              <a:off x="7092950" y="4075113"/>
              <a:ext cx="431800" cy="44608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Rectangle 52"/>
            <p:cNvSpPr>
              <a:spLocks noChangeArrowheads="1"/>
            </p:cNvSpPr>
            <p:nvPr/>
          </p:nvSpPr>
          <p:spPr bwMode="auto">
            <a:xfrm>
              <a:off x="7524750" y="4075113"/>
              <a:ext cx="431800" cy="44608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Rectangle 53"/>
            <p:cNvSpPr>
              <a:spLocks noChangeArrowheads="1"/>
            </p:cNvSpPr>
            <p:nvPr/>
          </p:nvSpPr>
          <p:spPr bwMode="auto">
            <a:xfrm>
              <a:off x="7956550" y="4075113"/>
              <a:ext cx="431800" cy="44608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6227763" y="4075113"/>
              <a:ext cx="431800" cy="44608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inpe_seculo21_junho2009</Template>
  <TotalTime>20139</TotalTime>
  <Words>552</Words>
  <Application>Microsoft Office PowerPoint</Application>
  <PresentationFormat>Apresentação na tela (4:3)</PresentationFormat>
  <Paragraphs>145</Paragraphs>
  <Slides>23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Humnst777 BT</vt:lpstr>
      <vt:lpstr>RotisSansSerif</vt:lpstr>
      <vt:lpstr>Times New Roman</vt:lpstr>
      <vt:lpstr>Verdana</vt:lpstr>
      <vt:lpstr>Wingdings</vt:lpstr>
      <vt:lpstr>ZapfHumnst BT</vt:lpstr>
      <vt:lpstr>2_Pixel</vt:lpstr>
      <vt:lpstr>Summary</vt:lpstr>
      <vt:lpstr>Environmental Modeling Course</vt:lpstr>
      <vt:lpstr>Systems Dynamics</vt:lpstr>
      <vt:lpstr>Apresentação do PowerPoint</vt:lpstr>
      <vt:lpstr>Feedbacks</vt:lpstr>
      <vt:lpstr>Limits to Growth</vt:lpstr>
      <vt:lpstr>Scenarios</vt:lpstr>
      <vt:lpstr>Apresentação do PowerPoint</vt:lpstr>
      <vt:lpstr>Basic Cellular Automaton</vt:lpstr>
      <vt:lpstr>Game of life</vt:lpstr>
      <vt:lpstr>Synchronization</vt:lpstr>
      <vt:lpstr>Cellular automata models</vt:lpstr>
      <vt:lpstr>Top-down Land Change Models</vt:lpstr>
      <vt:lpstr>Land Change models</vt:lpstr>
      <vt:lpstr>Cellular Automata</vt:lpstr>
      <vt:lpstr>Agent-based modelling (ABM)</vt:lpstr>
      <vt:lpstr>Agent-based models</vt:lpstr>
      <vt:lpstr>Apresentação do PowerPoint</vt:lpstr>
      <vt:lpstr>Simple agent-based models</vt:lpstr>
      <vt:lpstr>ABM</vt:lpstr>
      <vt:lpstr>Final Remarks</vt:lpstr>
      <vt:lpstr>Final Remarks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Low-carbon growth in Brazil?</dc:title>
  <dc:creator>Gilberto Camara</dc:creator>
  <cp:lastModifiedBy>Pedro R Andrade Nt</cp:lastModifiedBy>
  <cp:revision>459</cp:revision>
  <dcterms:created xsi:type="dcterms:W3CDTF">2009-07-05T08:59:46Z</dcterms:created>
  <dcterms:modified xsi:type="dcterms:W3CDTF">2020-09-04T18:11:59Z</dcterms:modified>
</cp:coreProperties>
</file>