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21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073F-FEB6-4892-ADFA-9AF134C6426F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D8E6-1CD0-45C5-90AD-5CCD96E04E39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073F-FEB6-4892-ADFA-9AF134C6426F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D8E6-1CD0-45C5-90AD-5CCD96E04E39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073F-FEB6-4892-ADFA-9AF134C6426F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D8E6-1CD0-45C5-90AD-5CCD96E04E39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073F-FEB6-4892-ADFA-9AF134C6426F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D8E6-1CD0-45C5-90AD-5CCD96E04E39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073F-FEB6-4892-ADFA-9AF134C6426F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D8E6-1CD0-45C5-90AD-5CCD96E04E39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073F-FEB6-4892-ADFA-9AF134C6426F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D8E6-1CD0-45C5-90AD-5CCD96E04E39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073F-FEB6-4892-ADFA-9AF134C6426F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D8E6-1CD0-45C5-90AD-5CCD96E04E39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073F-FEB6-4892-ADFA-9AF134C6426F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D8E6-1CD0-45C5-90AD-5CCD96E04E39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073F-FEB6-4892-ADFA-9AF134C6426F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D8E6-1CD0-45C5-90AD-5CCD96E04E39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073F-FEB6-4892-ADFA-9AF134C6426F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D8E6-1CD0-45C5-90AD-5CCD96E04E39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073F-FEB6-4892-ADFA-9AF134C6426F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D8E6-1CD0-45C5-90AD-5CCD96E04E39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6073F-FEB6-4892-ADFA-9AF134C6426F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CD8E6-1CD0-45C5-90AD-5CCD96E04E39}" type="slidenum">
              <a:rPr lang="pt-BR" smtClean="0"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Mr. </a:t>
            </a:r>
            <a:r>
              <a:rPr lang="pt-BR" b="1" dirty="0" err="1" smtClean="0"/>
              <a:t>Worm</a:t>
            </a:r>
            <a:r>
              <a:rPr lang="pt-BR" b="1" dirty="0" smtClean="0"/>
              <a:t> is </a:t>
            </a:r>
            <a:r>
              <a:rPr lang="pt-BR" b="1" dirty="0" err="1" smtClean="0"/>
              <a:t>being</a:t>
            </a:r>
            <a:r>
              <a:rPr lang="pt-BR" b="1" dirty="0" smtClean="0"/>
              <a:t> </a:t>
            </a:r>
            <a:r>
              <a:rPr lang="pt-BR" b="1" dirty="0" err="1" smtClean="0"/>
              <a:t>Cec</a:t>
            </a:r>
            <a:r>
              <a:rPr lang="de-DE" b="1" dirty="0" smtClean="0"/>
              <a:t>ília</a:t>
            </a:r>
            <a:r>
              <a:rPr lang="pt-BR" b="1" dirty="0" smtClean="0"/>
              <a:t>’</a:t>
            </a:r>
            <a:r>
              <a:rPr lang="de-DE" b="1" dirty="0" smtClean="0"/>
              <a:t>s friend since she was 2 years old</a:t>
            </a:r>
            <a:endParaRPr lang="pt-BR" b="1" dirty="0"/>
          </a:p>
        </p:txBody>
      </p:sp>
      <p:pic>
        <p:nvPicPr>
          <p:cNvPr id="4" name="Picture 3" descr="foto 4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611560"/>
            <a:ext cx="3847356" cy="5129808"/>
          </a:xfrm>
          <a:prstGeom prst="rect">
            <a:avLst/>
          </a:prstGeom>
        </p:spPr>
      </p:pic>
      <p:pic>
        <p:nvPicPr>
          <p:cNvPr id="5" name="Picture 4" descr="foto 2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556792"/>
            <a:ext cx="3888432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To teach her programming we start to play with Mr. Worm in Lua language</a:t>
            </a:r>
            <a:endParaRPr lang="pt-BR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67544" y="1988840"/>
            <a:ext cx="4040188" cy="639762"/>
          </a:xfrm>
        </p:spPr>
        <p:txBody>
          <a:bodyPr>
            <a:normAutofit fontScale="85000" lnSpcReduction="20000"/>
          </a:bodyPr>
          <a:lstStyle/>
          <a:p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first</a:t>
            </a:r>
            <a:r>
              <a:rPr lang="pt-BR" dirty="0" smtClean="0"/>
              <a:t> </a:t>
            </a:r>
            <a:r>
              <a:rPr lang="pt-BR" dirty="0" err="1" smtClean="0"/>
              <a:t>idea</a:t>
            </a:r>
            <a:r>
              <a:rPr lang="pt-BR" dirty="0" smtClean="0"/>
              <a:t> </a:t>
            </a:r>
            <a:r>
              <a:rPr lang="pt-BR" dirty="0" err="1" smtClean="0"/>
              <a:t>was</a:t>
            </a:r>
            <a:r>
              <a:rPr lang="pt-BR" dirty="0" smtClean="0"/>
              <a:t> to </a:t>
            </a:r>
            <a:r>
              <a:rPr lang="pt-BR" dirty="0" err="1" smtClean="0"/>
              <a:t>print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names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parts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Mr. </a:t>
            </a:r>
            <a:r>
              <a:rPr lang="pt-BR" dirty="0" err="1" smtClean="0"/>
              <a:t>Worm’s</a:t>
            </a:r>
            <a:r>
              <a:rPr lang="pt-BR" dirty="0" smtClean="0"/>
              <a:t> </a:t>
            </a:r>
            <a:r>
              <a:rPr lang="pt-BR" dirty="0" err="1" smtClean="0"/>
              <a:t>body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852935"/>
            <a:ext cx="4040188" cy="3273227"/>
          </a:xfrm>
        </p:spPr>
        <p:txBody>
          <a:bodyPr/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err="1" smtClean="0"/>
              <a:t>print</a:t>
            </a:r>
            <a:r>
              <a:rPr lang="pt-BR" dirty="0" smtClean="0"/>
              <a:t>(</a:t>
            </a:r>
            <a:r>
              <a:rPr lang="pt-BR" dirty="0" smtClean="0">
                <a:solidFill>
                  <a:srgbClr val="00B050"/>
                </a:solidFill>
              </a:rPr>
              <a:t>“</a:t>
            </a:r>
            <a:r>
              <a:rPr lang="pt-BR" dirty="0" err="1" smtClean="0">
                <a:solidFill>
                  <a:srgbClr val="00B050"/>
                </a:solidFill>
              </a:rPr>
              <a:t>head</a:t>
            </a:r>
            <a:r>
              <a:rPr lang="pt-BR" dirty="0" smtClean="0">
                <a:solidFill>
                  <a:srgbClr val="00B050"/>
                </a:solidFill>
              </a:rPr>
              <a:t>”</a:t>
            </a:r>
            <a:r>
              <a:rPr lang="pt-BR" dirty="0" smtClean="0"/>
              <a:t>)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err="1" smtClean="0"/>
              <a:t>print</a:t>
            </a:r>
            <a:r>
              <a:rPr lang="pt-BR" dirty="0" smtClean="0"/>
              <a:t>(</a:t>
            </a:r>
            <a:r>
              <a:rPr lang="pt-BR" dirty="0" smtClean="0">
                <a:solidFill>
                  <a:srgbClr val="00B050"/>
                </a:solidFill>
              </a:rPr>
              <a:t>“</a:t>
            </a:r>
            <a:r>
              <a:rPr lang="pt-BR" dirty="0" err="1" smtClean="0">
                <a:solidFill>
                  <a:srgbClr val="00B050"/>
                </a:solidFill>
              </a:rPr>
              <a:t>ring</a:t>
            </a:r>
            <a:r>
              <a:rPr lang="pt-BR" dirty="0" smtClean="0">
                <a:solidFill>
                  <a:srgbClr val="00B050"/>
                </a:solidFill>
              </a:rPr>
              <a:t>”</a:t>
            </a:r>
            <a:r>
              <a:rPr lang="pt-BR" dirty="0" smtClean="0"/>
              <a:t>)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err="1"/>
              <a:t>p</a:t>
            </a:r>
            <a:r>
              <a:rPr lang="pt-BR" dirty="0" err="1" smtClean="0"/>
              <a:t>rint</a:t>
            </a:r>
            <a:r>
              <a:rPr lang="pt-BR" dirty="0" smtClean="0"/>
              <a:t>(</a:t>
            </a:r>
            <a:r>
              <a:rPr lang="pt-BR" dirty="0" smtClean="0">
                <a:solidFill>
                  <a:srgbClr val="00B050"/>
                </a:solidFill>
              </a:rPr>
              <a:t>“</a:t>
            </a:r>
            <a:r>
              <a:rPr lang="pt-BR" dirty="0" err="1" smtClean="0">
                <a:solidFill>
                  <a:srgbClr val="00B050"/>
                </a:solidFill>
              </a:rPr>
              <a:t>tail</a:t>
            </a:r>
            <a:r>
              <a:rPr lang="pt-BR" dirty="0" smtClean="0">
                <a:solidFill>
                  <a:srgbClr val="00B050"/>
                </a:solidFill>
              </a:rPr>
              <a:t>”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1028" name="Picture 4" descr="The Programming Language L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412776"/>
            <a:ext cx="2438400" cy="2438400"/>
          </a:xfrm>
          <a:prstGeom prst="rect">
            <a:avLst/>
          </a:prstGeom>
          <a:noFill/>
        </p:spPr>
      </p:pic>
      <p:pic>
        <p:nvPicPr>
          <p:cNvPr id="1030" name="Picture 6" descr="Cartoon worm charac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996952"/>
            <a:ext cx="28575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err="1" smtClean="0"/>
              <a:t>Later</a:t>
            </a:r>
            <a:r>
              <a:rPr lang="pt-BR" b="1" dirty="0" smtClean="0"/>
              <a:t> </a:t>
            </a:r>
            <a:r>
              <a:rPr lang="pt-BR" b="1" dirty="0" err="1" smtClean="0"/>
              <a:t>we</a:t>
            </a:r>
            <a:r>
              <a:rPr lang="pt-BR" b="1" dirty="0" smtClean="0"/>
              <a:t> </a:t>
            </a:r>
            <a:r>
              <a:rPr lang="pt-BR" b="1" dirty="0" err="1" smtClean="0"/>
              <a:t>realized</a:t>
            </a:r>
            <a:r>
              <a:rPr lang="pt-BR" b="1" dirty="0" smtClean="0"/>
              <a:t> </a:t>
            </a:r>
            <a:r>
              <a:rPr lang="pt-BR" b="1" dirty="0" err="1" smtClean="0"/>
              <a:t>that</a:t>
            </a:r>
            <a:r>
              <a:rPr lang="pt-BR" b="1" dirty="0" smtClean="0"/>
              <a:t> Mr. </a:t>
            </a:r>
            <a:r>
              <a:rPr lang="pt-BR" b="1" dirty="0" err="1" smtClean="0"/>
              <a:t>Worm</a:t>
            </a:r>
            <a:r>
              <a:rPr lang="pt-BR" b="1" dirty="0" smtClean="0"/>
              <a:t> </a:t>
            </a:r>
            <a:r>
              <a:rPr lang="pt-BR" b="1" dirty="0" err="1" smtClean="0"/>
              <a:t>has</a:t>
            </a:r>
            <a:r>
              <a:rPr lang="pt-BR" b="1" dirty="0" smtClean="0"/>
              <a:t> </a:t>
            </a:r>
            <a:r>
              <a:rPr lang="pt-BR" b="1" dirty="0" err="1" smtClean="0"/>
              <a:t>many</a:t>
            </a:r>
            <a:r>
              <a:rPr lang="pt-BR" b="1" dirty="0" smtClean="0"/>
              <a:t> </a:t>
            </a:r>
            <a:r>
              <a:rPr lang="pt-BR" b="1" dirty="0" err="1" smtClean="0"/>
              <a:t>rings</a:t>
            </a:r>
            <a:r>
              <a:rPr lang="pt-BR" b="1" dirty="0" smtClean="0"/>
              <a:t>. </a:t>
            </a:r>
            <a:r>
              <a:rPr lang="pt-BR" b="1" dirty="0" err="1" smtClean="0"/>
              <a:t>But</a:t>
            </a:r>
            <a:r>
              <a:rPr lang="pt-BR" b="1" dirty="0" smtClean="0"/>
              <a:t>, </a:t>
            </a:r>
            <a:r>
              <a:rPr lang="pt-BR" b="1" dirty="0" err="1" smtClean="0"/>
              <a:t>one</a:t>
            </a:r>
            <a:r>
              <a:rPr lang="pt-BR" b="1" dirty="0" smtClean="0"/>
              <a:t> is </a:t>
            </a:r>
            <a:r>
              <a:rPr lang="pt-BR" b="1" dirty="0" err="1" smtClean="0"/>
              <a:t>special</a:t>
            </a:r>
            <a:r>
              <a:rPr lang="pt-BR" b="1" dirty="0" smtClean="0"/>
              <a:t>.</a:t>
            </a:r>
            <a:endParaRPr lang="pt-BR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Then, the program become:</a:t>
            </a:r>
            <a:endParaRPr lang="pt-B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t-BR" dirty="0" err="1" smtClean="0"/>
              <a:t>print</a:t>
            </a:r>
            <a:r>
              <a:rPr lang="pt-BR" dirty="0" smtClean="0"/>
              <a:t>(</a:t>
            </a:r>
            <a:r>
              <a:rPr lang="pt-BR" dirty="0" smtClean="0">
                <a:solidFill>
                  <a:srgbClr val="00B050"/>
                </a:solidFill>
              </a:rPr>
              <a:t>“</a:t>
            </a:r>
            <a:r>
              <a:rPr lang="pt-BR" dirty="0" err="1" smtClean="0">
                <a:solidFill>
                  <a:srgbClr val="00B050"/>
                </a:solidFill>
              </a:rPr>
              <a:t>head</a:t>
            </a:r>
            <a:r>
              <a:rPr lang="pt-BR" dirty="0" smtClean="0">
                <a:solidFill>
                  <a:srgbClr val="00B050"/>
                </a:solidFill>
              </a:rPr>
              <a:t>”</a:t>
            </a:r>
            <a:r>
              <a:rPr lang="pt-BR" dirty="0" smtClean="0"/>
              <a:t>)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err="1" smtClean="0"/>
              <a:t>print</a:t>
            </a:r>
            <a:r>
              <a:rPr lang="pt-BR" dirty="0" smtClean="0"/>
              <a:t>(</a:t>
            </a:r>
            <a:r>
              <a:rPr lang="pt-BR" dirty="0" smtClean="0">
                <a:solidFill>
                  <a:srgbClr val="00B050"/>
                </a:solidFill>
              </a:rPr>
              <a:t>“</a:t>
            </a:r>
            <a:r>
              <a:rPr lang="pt-BR" dirty="0" err="1" smtClean="0">
                <a:solidFill>
                  <a:srgbClr val="00B050"/>
                </a:solidFill>
              </a:rPr>
              <a:t>ring</a:t>
            </a:r>
            <a:r>
              <a:rPr lang="pt-BR" dirty="0" smtClean="0">
                <a:solidFill>
                  <a:srgbClr val="00B050"/>
                </a:solidFill>
              </a:rPr>
              <a:t>”</a:t>
            </a:r>
            <a:r>
              <a:rPr lang="pt-BR" dirty="0" smtClean="0"/>
              <a:t>)</a:t>
            </a:r>
          </a:p>
          <a:p>
            <a:pPr>
              <a:buNone/>
            </a:pPr>
            <a:r>
              <a:rPr lang="pt-BR" dirty="0" err="1" smtClean="0"/>
              <a:t>print</a:t>
            </a:r>
            <a:r>
              <a:rPr lang="pt-BR" dirty="0" smtClean="0"/>
              <a:t>(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pt-BR" dirty="0" err="1" smtClean="0">
                <a:solidFill>
                  <a:schemeClr val="accent6">
                    <a:lumMod val="75000"/>
                  </a:schemeClr>
                </a:solidFill>
              </a:rPr>
              <a:t>special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accent6">
                    <a:lumMod val="75000"/>
                  </a:schemeClr>
                </a:solidFill>
              </a:rPr>
              <a:t>ring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”</a:t>
            </a:r>
            <a:r>
              <a:rPr lang="pt-BR" dirty="0" smtClean="0"/>
              <a:t>)</a:t>
            </a:r>
          </a:p>
          <a:p>
            <a:pPr>
              <a:buNone/>
            </a:pPr>
            <a:r>
              <a:rPr lang="pt-BR" dirty="0" err="1" smtClean="0"/>
              <a:t>print</a:t>
            </a:r>
            <a:r>
              <a:rPr lang="pt-BR" dirty="0" smtClean="0"/>
              <a:t>(</a:t>
            </a:r>
            <a:r>
              <a:rPr lang="pt-BR" dirty="0" smtClean="0">
                <a:solidFill>
                  <a:srgbClr val="00B050"/>
                </a:solidFill>
              </a:rPr>
              <a:t>“</a:t>
            </a:r>
            <a:r>
              <a:rPr lang="pt-BR" dirty="0" err="1" smtClean="0">
                <a:solidFill>
                  <a:srgbClr val="00B050"/>
                </a:solidFill>
              </a:rPr>
              <a:t>ring</a:t>
            </a:r>
            <a:r>
              <a:rPr lang="pt-BR" dirty="0" smtClean="0">
                <a:solidFill>
                  <a:srgbClr val="00B050"/>
                </a:solidFill>
              </a:rPr>
              <a:t>”</a:t>
            </a:r>
            <a:r>
              <a:rPr lang="pt-BR" dirty="0" smtClean="0"/>
              <a:t>)</a:t>
            </a:r>
          </a:p>
          <a:p>
            <a:pPr>
              <a:buNone/>
            </a:pPr>
            <a:r>
              <a:rPr lang="de-DE" dirty="0" smtClean="0"/>
              <a:t>...</a:t>
            </a:r>
          </a:p>
          <a:p>
            <a:pPr>
              <a:buNone/>
            </a:pPr>
            <a:r>
              <a:rPr lang="pt-BR" dirty="0" err="1" smtClean="0"/>
              <a:t>print</a:t>
            </a:r>
            <a:r>
              <a:rPr lang="pt-BR" dirty="0" smtClean="0"/>
              <a:t>(</a:t>
            </a:r>
            <a:r>
              <a:rPr lang="pt-BR" dirty="0" smtClean="0">
                <a:solidFill>
                  <a:srgbClr val="00B050"/>
                </a:solidFill>
              </a:rPr>
              <a:t>“</a:t>
            </a:r>
            <a:r>
              <a:rPr lang="pt-BR" dirty="0" err="1" smtClean="0">
                <a:solidFill>
                  <a:srgbClr val="00B050"/>
                </a:solidFill>
              </a:rPr>
              <a:t>ring</a:t>
            </a:r>
            <a:r>
              <a:rPr lang="pt-BR" dirty="0" smtClean="0">
                <a:solidFill>
                  <a:srgbClr val="00B050"/>
                </a:solidFill>
              </a:rPr>
              <a:t>”</a:t>
            </a:r>
            <a:r>
              <a:rPr lang="pt-BR" dirty="0" smtClean="0"/>
              <a:t>)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err="1" smtClean="0"/>
              <a:t>print</a:t>
            </a:r>
            <a:r>
              <a:rPr lang="pt-BR" dirty="0" smtClean="0"/>
              <a:t>(</a:t>
            </a:r>
            <a:r>
              <a:rPr lang="pt-BR" dirty="0" smtClean="0">
                <a:solidFill>
                  <a:srgbClr val="00B050"/>
                </a:solidFill>
              </a:rPr>
              <a:t>“</a:t>
            </a:r>
            <a:r>
              <a:rPr lang="pt-BR" dirty="0" err="1" smtClean="0">
                <a:solidFill>
                  <a:srgbClr val="00B050"/>
                </a:solidFill>
              </a:rPr>
              <a:t>tail</a:t>
            </a:r>
            <a:r>
              <a:rPr lang="pt-BR" dirty="0" smtClean="0">
                <a:solidFill>
                  <a:srgbClr val="00B050"/>
                </a:solidFill>
              </a:rPr>
              <a:t>”</a:t>
            </a:r>
            <a:r>
              <a:rPr lang="pt-BR" dirty="0" smtClean="0"/>
              <a:t>)</a:t>
            </a:r>
          </a:p>
          <a:p>
            <a:endParaRPr lang="pt-BR" dirty="0"/>
          </a:p>
        </p:txBody>
      </p:sp>
      <p:pic>
        <p:nvPicPr>
          <p:cNvPr id="15362" name="Picture 2" descr="Worm cartoon charac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307804"/>
            <a:ext cx="2857500" cy="2857500"/>
          </a:xfrm>
          <a:prstGeom prst="rect">
            <a:avLst/>
          </a:prstGeom>
          <a:noFill/>
        </p:spPr>
      </p:pic>
      <p:pic>
        <p:nvPicPr>
          <p:cNvPr id="8" name="Picture 4" descr="The Programming Language L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412776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Is there an easy way to make </a:t>
            </a:r>
            <a:br>
              <a:rPr lang="de-DE" b="1" dirty="0" smtClean="0"/>
            </a:br>
            <a:r>
              <a:rPr lang="de-DE" b="1" dirty="0" smtClean="0"/>
              <a:t>Mr. Worm very, very, very...long?</a:t>
            </a:r>
            <a:endParaRPr lang="pt-BR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90278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Of course there is Cecília! Let</a:t>
            </a:r>
            <a:r>
              <a:rPr lang="pt-BR" dirty="0" smtClean="0"/>
              <a:t>’</a:t>
            </a:r>
            <a:r>
              <a:rPr lang="de-DE" dirty="0" smtClean="0"/>
              <a:t>s do it using a loop instruction:</a:t>
            </a:r>
            <a:endParaRPr lang="pt-B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0040"/>
            <a:ext cx="4040188" cy="395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 err="1" smtClean="0"/>
              <a:t>print</a:t>
            </a:r>
            <a:r>
              <a:rPr lang="pt-BR" dirty="0" smtClean="0"/>
              <a:t>(</a:t>
            </a:r>
            <a:r>
              <a:rPr lang="pt-BR" dirty="0" smtClean="0">
                <a:solidFill>
                  <a:srgbClr val="00B050"/>
                </a:solidFill>
              </a:rPr>
              <a:t>“</a:t>
            </a:r>
            <a:r>
              <a:rPr lang="pt-BR" dirty="0" err="1" smtClean="0">
                <a:solidFill>
                  <a:srgbClr val="00B050"/>
                </a:solidFill>
              </a:rPr>
              <a:t>head</a:t>
            </a:r>
            <a:r>
              <a:rPr lang="pt-BR" dirty="0" smtClean="0">
                <a:solidFill>
                  <a:srgbClr val="00B050"/>
                </a:solidFill>
              </a:rPr>
              <a:t>”</a:t>
            </a:r>
            <a:r>
              <a:rPr lang="pt-BR" dirty="0" smtClean="0"/>
              <a:t>)</a:t>
            </a:r>
          </a:p>
          <a:p>
            <a:pPr>
              <a:buNone/>
            </a:pPr>
            <a:r>
              <a:rPr lang="pt-BR" dirty="0" smtClean="0"/>
              <a:t>for </a:t>
            </a:r>
            <a:r>
              <a:rPr lang="pt-BR" dirty="0" smtClean="0">
                <a:solidFill>
                  <a:srgbClr val="FFC000"/>
                </a:solidFill>
              </a:rPr>
              <a:t>n</a:t>
            </a:r>
            <a:r>
              <a:rPr lang="pt-BR" dirty="0" smtClean="0"/>
              <a:t> = </a:t>
            </a:r>
            <a:r>
              <a:rPr lang="pt-BR" dirty="0" smtClean="0">
                <a:solidFill>
                  <a:srgbClr val="0070C0"/>
                </a:solidFill>
              </a:rPr>
              <a:t>1</a:t>
            </a:r>
            <a:r>
              <a:rPr lang="pt-BR" dirty="0" smtClean="0"/>
              <a:t>, </a:t>
            </a:r>
            <a:r>
              <a:rPr lang="pt-BR" dirty="0" smtClean="0">
                <a:solidFill>
                  <a:srgbClr val="0070C0"/>
                </a:solidFill>
              </a:rPr>
              <a:t>100</a:t>
            </a:r>
            <a:r>
              <a:rPr lang="pt-BR" dirty="0" smtClean="0"/>
              <a:t> do</a:t>
            </a:r>
          </a:p>
          <a:p>
            <a:pPr>
              <a:buNone/>
            </a:pPr>
            <a:r>
              <a:rPr lang="pt-BR" dirty="0"/>
              <a:t>	</a:t>
            </a:r>
            <a:r>
              <a:rPr lang="pt-BR" dirty="0" err="1" smtClean="0"/>
              <a:t>print</a:t>
            </a:r>
            <a:r>
              <a:rPr lang="pt-BR" dirty="0" smtClean="0"/>
              <a:t>(</a:t>
            </a:r>
            <a:r>
              <a:rPr lang="pt-BR" dirty="0" smtClean="0">
                <a:solidFill>
                  <a:srgbClr val="00B050"/>
                </a:solidFill>
              </a:rPr>
              <a:t>“</a:t>
            </a:r>
            <a:r>
              <a:rPr lang="pt-BR" dirty="0" err="1" smtClean="0">
                <a:solidFill>
                  <a:srgbClr val="00B050"/>
                </a:solidFill>
              </a:rPr>
              <a:t>ring</a:t>
            </a:r>
            <a:r>
              <a:rPr lang="pt-BR" dirty="0" smtClean="0">
                <a:solidFill>
                  <a:srgbClr val="00B050"/>
                </a:solidFill>
              </a:rPr>
              <a:t>”</a:t>
            </a:r>
            <a:r>
              <a:rPr lang="pt-BR" dirty="0" smtClean="0"/>
              <a:t>)</a:t>
            </a:r>
          </a:p>
          <a:p>
            <a:pPr>
              <a:buNone/>
            </a:pPr>
            <a:r>
              <a:rPr lang="de-DE" dirty="0"/>
              <a:t>e</a:t>
            </a:r>
            <a:r>
              <a:rPr lang="de-DE" dirty="0" smtClean="0"/>
              <a:t>nd</a:t>
            </a:r>
          </a:p>
          <a:p>
            <a:pPr>
              <a:buNone/>
            </a:pPr>
            <a:r>
              <a:rPr lang="pt-BR" dirty="0" err="1" smtClean="0"/>
              <a:t>print</a:t>
            </a:r>
            <a:r>
              <a:rPr lang="pt-BR" dirty="0" smtClean="0"/>
              <a:t>(</a:t>
            </a:r>
            <a:r>
              <a:rPr lang="pt-BR" dirty="0" smtClean="0">
                <a:solidFill>
                  <a:srgbClr val="00B050"/>
                </a:solidFill>
              </a:rPr>
              <a:t>“</a:t>
            </a:r>
            <a:r>
              <a:rPr lang="pt-BR" dirty="0" err="1" smtClean="0">
                <a:solidFill>
                  <a:srgbClr val="00B050"/>
                </a:solidFill>
              </a:rPr>
              <a:t>tail</a:t>
            </a:r>
            <a:r>
              <a:rPr lang="pt-BR" dirty="0" smtClean="0">
                <a:solidFill>
                  <a:srgbClr val="00B050"/>
                </a:solidFill>
              </a:rPr>
              <a:t>”</a:t>
            </a:r>
            <a:r>
              <a:rPr lang="pt-BR" dirty="0" smtClean="0"/>
              <a:t>)</a:t>
            </a:r>
          </a:p>
          <a:p>
            <a:endParaRPr lang="pt-B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90278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But dad! You forgot the special ring?</a:t>
            </a:r>
            <a:endParaRPr lang="pt-B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0040"/>
            <a:ext cx="4041775" cy="3951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dirty="0" err="1" smtClean="0"/>
              <a:t>print</a:t>
            </a:r>
            <a:r>
              <a:rPr lang="pt-BR" dirty="0" smtClean="0"/>
              <a:t>(</a:t>
            </a:r>
            <a:r>
              <a:rPr lang="pt-BR" dirty="0" smtClean="0">
                <a:solidFill>
                  <a:srgbClr val="00B050"/>
                </a:solidFill>
              </a:rPr>
              <a:t>“</a:t>
            </a:r>
            <a:r>
              <a:rPr lang="pt-BR" dirty="0" err="1" smtClean="0">
                <a:solidFill>
                  <a:srgbClr val="00B050"/>
                </a:solidFill>
              </a:rPr>
              <a:t>head</a:t>
            </a:r>
            <a:r>
              <a:rPr lang="pt-BR" dirty="0" smtClean="0">
                <a:solidFill>
                  <a:srgbClr val="00B050"/>
                </a:solidFill>
              </a:rPr>
              <a:t>”</a:t>
            </a:r>
            <a:r>
              <a:rPr lang="pt-BR" dirty="0" smtClean="0"/>
              <a:t>)</a:t>
            </a:r>
          </a:p>
          <a:p>
            <a:pPr>
              <a:buNone/>
            </a:pPr>
            <a:r>
              <a:rPr lang="pt-BR" dirty="0" smtClean="0"/>
              <a:t>for </a:t>
            </a:r>
            <a:r>
              <a:rPr lang="pt-BR" dirty="0" smtClean="0">
                <a:solidFill>
                  <a:srgbClr val="FFC000"/>
                </a:solidFill>
              </a:rPr>
              <a:t>n</a:t>
            </a:r>
            <a:r>
              <a:rPr lang="pt-BR" dirty="0" smtClean="0"/>
              <a:t> = </a:t>
            </a:r>
            <a:r>
              <a:rPr lang="pt-BR" dirty="0" smtClean="0">
                <a:solidFill>
                  <a:srgbClr val="0070C0"/>
                </a:solidFill>
              </a:rPr>
              <a:t>1</a:t>
            </a:r>
            <a:r>
              <a:rPr lang="pt-BR" dirty="0" smtClean="0"/>
              <a:t>, </a:t>
            </a:r>
            <a:r>
              <a:rPr lang="pt-BR" dirty="0" smtClean="0">
                <a:solidFill>
                  <a:srgbClr val="0070C0"/>
                </a:solidFill>
              </a:rPr>
              <a:t>100</a:t>
            </a:r>
            <a:r>
              <a:rPr lang="pt-BR" dirty="0" smtClean="0"/>
              <a:t> do</a:t>
            </a:r>
          </a:p>
          <a:p>
            <a:pPr>
              <a:buNone/>
            </a:pPr>
            <a:r>
              <a:rPr lang="pt-BR" dirty="0" smtClean="0"/>
              <a:t>	</a:t>
            </a:r>
            <a:r>
              <a:rPr lang="pt-BR" dirty="0" err="1" smtClean="0"/>
              <a:t>if</a:t>
            </a:r>
            <a:r>
              <a:rPr lang="pt-BR" dirty="0" smtClean="0"/>
              <a:t>( </a:t>
            </a:r>
            <a:r>
              <a:rPr lang="pt-BR" dirty="0" smtClean="0">
                <a:solidFill>
                  <a:srgbClr val="FFC000"/>
                </a:solidFill>
              </a:rPr>
              <a:t>n</a:t>
            </a:r>
            <a:r>
              <a:rPr lang="pt-BR" dirty="0" smtClean="0"/>
              <a:t> == 2 ) </a:t>
            </a:r>
            <a:r>
              <a:rPr lang="pt-BR" dirty="0" err="1" smtClean="0"/>
              <a:t>then</a:t>
            </a:r>
            <a:endParaRPr lang="pt-BR" dirty="0" smtClean="0"/>
          </a:p>
          <a:p>
            <a:pPr>
              <a:buNone/>
            </a:pPr>
            <a:r>
              <a:rPr lang="de-DE" dirty="0"/>
              <a:t>	</a:t>
            </a:r>
            <a:r>
              <a:rPr lang="de-DE" dirty="0" smtClean="0"/>
              <a:t>	</a:t>
            </a:r>
            <a:r>
              <a:rPr lang="pt-BR" dirty="0" smtClean="0"/>
              <a:t> </a:t>
            </a:r>
            <a:r>
              <a:rPr lang="pt-BR" dirty="0" err="1" smtClean="0"/>
              <a:t>print</a:t>
            </a:r>
            <a:r>
              <a:rPr lang="pt-BR" dirty="0" smtClean="0"/>
              <a:t>(</a:t>
            </a:r>
            <a:r>
              <a:rPr lang="pt-BR" dirty="0" smtClean="0">
                <a:solidFill>
                  <a:srgbClr val="00B050"/>
                </a:solidFill>
              </a:rPr>
              <a:t>“</a:t>
            </a:r>
            <a:r>
              <a:rPr lang="pt-BR" dirty="0" err="1" smtClean="0">
                <a:solidFill>
                  <a:srgbClr val="00B050"/>
                </a:solidFill>
              </a:rPr>
              <a:t>special</a:t>
            </a:r>
            <a:r>
              <a:rPr lang="pt-BR" dirty="0" smtClean="0">
                <a:solidFill>
                  <a:srgbClr val="00B050"/>
                </a:solidFill>
              </a:rPr>
              <a:t> </a:t>
            </a:r>
            <a:r>
              <a:rPr lang="pt-BR" dirty="0" err="1" smtClean="0">
                <a:solidFill>
                  <a:srgbClr val="00B050"/>
                </a:solidFill>
              </a:rPr>
              <a:t>ring</a:t>
            </a:r>
            <a:r>
              <a:rPr lang="pt-BR" dirty="0" smtClean="0">
                <a:solidFill>
                  <a:srgbClr val="00B050"/>
                </a:solidFill>
              </a:rPr>
              <a:t>”</a:t>
            </a:r>
            <a:r>
              <a:rPr lang="pt-BR" dirty="0" smtClean="0"/>
              <a:t>)</a:t>
            </a:r>
          </a:p>
          <a:p>
            <a:pPr>
              <a:buNone/>
            </a:pPr>
            <a:r>
              <a:rPr lang="de-DE" dirty="0"/>
              <a:t>	</a:t>
            </a:r>
            <a:r>
              <a:rPr lang="de-DE" dirty="0" smtClean="0"/>
              <a:t>else</a:t>
            </a:r>
            <a:endParaRPr lang="pt-BR" dirty="0" smtClean="0"/>
          </a:p>
          <a:p>
            <a:pPr>
              <a:buNone/>
            </a:pPr>
            <a:r>
              <a:rPr lang="pt-BR" dirty="0"/>
              <a:t>	</a:t>
            </a:r>
            <a:r>
              <a:rPr lang="pt-BR" dirty="0" smtClean="0"/>
              <a:t>	</a:t>
            </a:r>
            <a:r>
              <a:rPr lang="pt-BR" dirty="0" err="1" smtClean="0"/>
              <a:t>print</a:t>
            </a:r>
            <a:r>
              <a:rPr lang="pt-BR" dirty="0" smtClean="0"/>
              <a:t>(</a:t>
            </a:r>
            <a:r>
              <a:rPr lang="pt-BR" dirty="0" smtClean="0">
                <a:solidFill>
                  <a:srgbClr val="00B050"/>
                </a:solidFill>
              </a:rPr>
              <a:t>“</a:t>
            </a:r>
            <a:r>
              <a:rPr lang="pt-BR" dirty="0" err="1" smtClean="0">
                <a:solidFill>
                  <a:srgbClr val="00B050"/>
                </a:solidFill>
              </a:rPr>
              <a:t>ring</a:t>
            </a:r>
            <a:r>
              <a:rPr lang="pt-BR" dirty="0" smtClean="0">
                <a:solidFill>
                  <a:srgbClr val="00B050"/>
                </a:solidFill>
              </a:rPr>
              <a:t>”</a:t>
            </a:r>
            <a:r>
              <a:rPr lang="pt-BR" dirty="0" smtClean="0"/>
              <a:t>)</a:t>
            </a:r>
          </a:p>
          <a:p>
            <a:pPr>
              <a:buNone/>
            </a:pPr>
            <a:r>
              <a:rPr lang="de-DE" dirty="0"/>
              <a:t>	</a:t>
            </a:r>
            <a:r>
              <a:rPr lang="de-DE" dirty="0" smtClean="0"/>
              <a:t>end</a:t>
            </a:r>
            <a:endParaRPr lang="pt-BR" dirty="0" smtClean="0"/>
          </a:p>
          <a:p>
            <a:pPr>
              <a:buNone/>
            </a:pPr>
            <a:r>
              <a:rPr lang="de-DE" dirty="0" smtClean="0"/>
              <a:t>end</a:t>
            </a:r>
          </a:p>
          <a:p>
            <a:pPr>
              <a:buNone/>
            </a:pPr>
            <a:r>
              <a:rPr lang="pt-BR" dirty="0" err="1" smtClean="0"/>
              <a:t>print</a:t>
            </a:r>
            <a:r>
              <a:rPr lang="pt-BR" dirty="0" smtClean="0"/>
              <a:t>(</a:t>
            </a:r>
            <a:r>
              <a:rPr lang="pt-BR" dirty="0" smtClean="0">
                <a:solidFill>
                  <a:srgbClr val="00B050"/>
                </a:solidFill>
              </a:rPr>
              <a:t>“</a:t>
            </a:r>
            <a:r>
              <a:rPr lang="pt-BR" dirty="0" err="1" smtClean="0">
                <a:solidFill>
                  <a:srgbClr val="00B050"/>
                </a:solidFill>
              </a:rPr>
              <a:t>tail</a:t>
            </a:r>
            <a:r>
              <a:rPr lang="pt-BR" dirty="0" smtClean="0">
                <a:solidFill>
                  <a:srgbClr val="00B050"/>
                </a:solidFill>
              </a:rPr>
              <a:t>”</a:t>
            </a:r>
            <a:r>
              <a:rPr lang="pt-BR" dirty="0" smtClean="0"/>
              <a:t>)</a:t>
            </a:r>
            <a:endParaRPr lang="pt-BR" dirty="0" smtClean="0"/>
          </a:p>
        </p:txBody>
      </p:sp>
      <p:sp>
        <p:nvSpPr>
          <p:cNvPr id="7" name="Rectangle 6"/>
          <p:cNvSpPr/>
          <p:nvPr/>
        </p:nvSpPr>
        <p:spPr>
          <a:xfrm>
            <a:off x="395536" y="2924944"/>
            <a:ext cx="2376264" cy="36004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395536" y="3789040"/>
            <a:ext cx="2376264" cy="36004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ctangle 10"/>
          <p:cNvSpPr/>
          <p:nvPr/>
        </p:nvSpPr>
        <p:spPr>
          <a:xfrm>
            <a:off x="4932040" y="3284984"/>
            <a:ext cx="2376264" cy="36004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ctangle 11"/>
          <p:cNvSpPr/>
          <p:nvPr/>
        </p:nvSpPr>
        <p:spPr>
          <a:xfrm>
            <a:off x="4932040" y="4077072"/>
            <a:ext cx="2376264" cy="36004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4932040" y="4869160"/>
            <a:ext cx="2376264" cy="36004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388" name="Picture 4" descr="http://xpanda1969x.files.wordpress.com/2012/07/worms_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28992"/>
            <a:ext cx="4499992" cy="2029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Dad. Let</a:t>
            </a:r>
            <a:r>
              <a:rPr lang="pt-BR" b="1" dirty="0" smtClean="0"/>
              <a:t>’s </a:t>
            </a:r>
            <a:r>
              <a:rPr lang="pt-BR" b="1" dirty="0" err="1" smtClean="0"/>
              <a:t>make</a:t>
            </a:r>
            <a:r>
              <a:rPr lang="pt-BR" b="1" dirty="0" smtClean="0"/>
              <a:t> a </a:t>
            </a:r>
            <a:r>
              <a:rPr lang="pt-BR" b="1" dirty="0" err="1" smtClean="0"/>
              <a:t>train</a:t>
            </a:r>
            <a:r>
              <a:rPr lang="pt-BR" b="1" dirty="0" smtClean="0"/>
              <a:t> </a:t>
            </a:r>
            <a:r>
              <a:rPr lang="pt-BR" b="1" dirty="0" err="1" smtClean="0"/>
              <a:t>with</a:t>
            </a:r>
            <a:r>
              <a:rPr lang="pt-BR" b="1" dirty="0" smtClean="0"/>
              <a:t> </a:t>
            </a:r>
            <a:r>
              <a:rPr lang="pt-BR" b="1" dirty="0" err="1" smtClean="0"/>
              <a:t>several</a:t>
            </a:r>
            <a:r>
              <a:rPr lang="pt-BR" b="1" dirty="0" smtClean="0"/>
              <a:t> Mr. </a:t>
            </a:r>
            <a:r>
              <a:rPr lang="pt-BR" b="1" dirty="0" err="1" smtClean="0"/>
              <a:t>Worms</a:t>
            </a:r>
            <a:r>
              <a:rPr lang="de-DE" b="1" dirty="0"/>
              <a:t>?</a:t>
            </a:r>
            <a:endParaRPr lang="pt-BR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906888" cy="639762"/>
          </a:xfrm>
        </p:spPr>
        <p:txBody>
          <a:bodyPr>
            <a:normAutofit/>
          </a:bodyPr>
          <a:lstStyle/>
          <a:p>
            <a:r>
              <a:rPr lang="de-DE" dirty="0" smtClean="0"/>
              <a:t>Cut and past...  the brute-force way:</a:t>
            </a:r>
            <a:endParaRPr lang="pt-B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2174874"/>
            <a:ext cx="2746648" cy="4278461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t-BR" dirty="0" smtClean="0"/>
              <a:t>   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1.</a:t>
            </a:r>
            <a:r>
              <a:rPr lang="pt-BR" dirty="0" smtClean="0"/>
              <a:t> </a:t>
            </a:r>
            <a:r>
              <a:rPr lang="pt-BR" dirty="0" err="1" smtClean="0"/>
              <a:t>print</a:t>
            </a:r>
            <a:r>
              <a:rPr lang="pt-BR" dirty="0" smtClean="0"/>
              <a:t>(</a:t>
            </a:r>
            <a:r>
              <a:rPr lang="pt-BR" dirty="0" smtClean="0">
                <a:solidFill>
                  <a:srgbClr val="00B050"/>
                </a:solidFill>
              </a:rPr>
              <a:t>“</a:t>
            </a:r>
            <a:r>
              <a:rPr lang="pt-BR" dirty="0" err="1" smtClean="0">
                <a:solidFill>
                  <a:srgbClr val="00B050"/>
                </a:solidFill>
              </a:rPr>
              <a:t>head</a:t>
            </a:r>
            <a:r>
              <a:rPr lang="pt-BR" dirty="0" smtClean="0">
                <a:solidFill>
                  <a:srgbClr val="00B050"/>
                </a:solidFill>
              </a:rPr>
              <a:t>”</a:t>
            </a:r>
            <a:r>
              <a:rPr lang="pt-BR" dirty="0" smtClean="0"/>
              <a:t>)</a:t>
            </a:r>
          </a:p>
          <a:p>
            <a:pPr>
              <a:buNone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  2.</a:t>
            </a:r>
            <a:r>
              <a:rPr lang="pt-BR" dirty="0" smtClean="0"/>
              <a:t> for </a:t>
            </a:r>
            <a:r>
              <a:rPr lang="pt-BR" dirty="0" smtClean="0">
                <a:solidFill>
                  <a:srgbClr val="FFC000"/>
                </a:solidFill>
              </a:rPr>
              <a:t>n</a:t>
            </a:r>
            <a:r>
              <a:rPr lang="pt-BR" dirty="0" smtClean="0"/>
              <a:t> = </a:t>
            </a:r>
            <a:r>
              <a:rPr lang="pt-BR" dirty="0" smtClean="0">
                <a:solidFill>
                  <a:srgbClr val="0070C0"/>
                </a:solidFill>
              </a:rPr>
              <a:t>1</a:t>
            </a:r>
            <a:r>
              <a:rPr lang="pt-BR" dirty="0" smtClean="0"/>
              <a:t>, </a:t>
            </a:r>
            <a:r>
              <a:rPr lang="pt-BR" dirty="0" smtClean="0">
                <a:solidFill>
                  <a:srgbClr val="0070C0"/>
                </a:solidFill>
              </a:rPr>
              <a:t>100</a:t>
            </a:r>
            <a:r>
              <a:rPr lang="pt-BR" dirty="0" smtClean="0"/>
              <a:t> do</a:t>
            </a:r>
          </a:p>
          <a:p>
            <a:pPr>
              <a:buNone/>
            </a:pPr>
            <a:r>
              <a:rPr lang="pt-BR" dirty="0" smtClean="0"/>
              <a:t>   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3.</a:t>
            </a:r>
            <a:r>
              <a:rPr lang="pt-BR" dirty="0" smtClean="0"/>
              <a:t>	</a:t>
            </a:r>
            <a:r>
              <a:rPr lang="pt-BR" dirty="0" err="1" smtClean="0"/>
              <a:t>if</a:t>
            </a:r>
            <a:r>
              <a:rPr lang="pt-BR" dirty="0" smtClean="0"/>
              <a:t>( </a:t>
            </a:r>
            <a:r>
              <a:rPr lang="pt-BR" dirty="0" smtClean="0">
                <a:solidFill>
                  <a:srgbClr val="FFC000"/>
                </a:solidFill>
              </a:rPr>
              <a:t>n</a:t>
            </a:r>
            <a:r>
              <a:rPr lang="pt-BR" dirty="0" smtClean="0"/>
              <a:t> == 2 ) </a:t>
            </a:r>
            <a:r>
              <a:rPr lang="pt-BR" dirty="0" err="1" smtClean="0"/>
              <a:t>then</a:t>
            </a:r>
            <a:endParaRPr lang="pt-BR" dirty="0" smtClean="0"/>
          </a:p>
          <a:p>
            <a:pPr>
              <a:buNone/>
            </a:pPr>
            <a:r>
              <a:rPr lang="de-DE" dirty="0" smtClean="0"/>
              <a:t>   </a:t>
            </a: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4.</a:t>
            </a:r>
            <a:r>
              <a:rPr lang="de-DE" dirty="0" smtClean="0"/>
              <a:t> 		</a:t>
            </a:r>
            <a:r>
              <a:rPr lang="pt-BR" dirty="0" smtClean="0"/>
              <a:t> </a:t>
            </a:r>
            <a:r>
              <a:rPr lang="pt-BR" dirty="0" err="1" smtClean="0"/>
              <a:t>print</a:t>
            </a:r>
            <a:r>
              <a:rPr lang="pt-BR" dirty="0" smtClean="0"/>
              <a:t>(</a:t>
            </a:r>
            <a:r>
              <a:rPr lang="pt-BR" dirty="0" smtClean="0">
                <a:solidFill>
                  <a:srgbClr val="00B050"/>
                </a:solidFill>
              </a:rPr>
              <a:t>“</a:t>
            </a:r>
            <a:r>
              <a:rPr lang="pt-BR" dirty="0" err="1" smtClean="0">
                <a:solidFill>
                  <a:srgbClr val="00B050"/>
                </a:solidFill>
              </a:rPr>
              <a:t>special</a:t>
            </a:r>
            <a:r>
              <a:rPr lang="pt-BR" dirty="0" smtClean="0">
                <a:solidFill>
                  <a:srgbClr val="00B050"/>
                </a:solidFill>
              </a:rPr>
              <a:t> </a:t>
            </a:r>
            <a:r>
              <a:rPr lang="pt-BR" dirty="0" err="1" smtClean="0">
                <a:solidFill>
                  <a:srgbClr val="00B050"/>
                </a:solidFill>
              </a:rPr>
              <a:t>ring</a:t>
            </a:r>
            <a:r>
              <a:rPr lang="pt-BR" dirty="0" smtClean="0">
                <a:solidFill>
                  <a:srgbClr val="00B050"/>
                </a:solidFill>
              </a:rPr>
              <a:t>”</a:t>
            </a:r>
            <a:r>
              <a:rPr lang="pt-BR" dirty="0" smtClean="0"/>
              <a:t>)</a:t>
            </a:r>
          </a:p>
          <a:p>
            <a:pPr>
              <a:buNone/>
            </a:pPr>
            <a:r>
              <a:rPr lang="de-DE" dirty="0" smtClean="0"/>
              <a:t>   </a:t>
            </a: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5.</a:t>
            </a:r>
            <a:r>
              <a:rPr lang="de-DE" dirty="0" smtClean="0"/>
              <a:t> 	else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   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6.</a:t>
            </a:r>
            <a:r>
              <a:rPr lang="pt-BR" dirty="0" smtClean="0"/>
              <a:t>		</a:t>
            </a:r>
            <a:r>
              <a:rPr lang="pt-BR" dirty="0" err="1" smtClean="0"/>
              <a:t>print</a:t>
            </a:r>
            <a:r>
              <a:rPr lang="pt-BR" dirty="0" smtClean="0"/>
              <a:t>(</a:t>
            </a:r>
            <a:r>
              <a:rPr lang="pt-BR" dirty="0" smtClean="0">
                <a:solidFill>
                  <a:srgbClr val="00B050"/>
                </a:solidFill>
              </a:rPr>
              <a:t>“</a:t>
            </a:r>
            <a:r>
              <a:rPr lang="pt-BR" dirty="0" err="1" smtClean="0">
                <a:solidFill>
                  <a:srgbClr val="00B050"/>
                </a:solidFill>
              </a:rPr>
              <a:t>ring</a:t>
            </a:r>
            <a:r>
              <a:rPr lang="pt-BR" dirty="0" smtClean="0">
                <a:solidFill>
                  <a:srgbClr val="00B050"/>
                </a:solidFill>
              </a:rPr>
              <a:t>”</a:t>
            </a:r>
            <a:r>
              <a:rPr lang="pt-BR" dirty="0" smtClean="0"/>
              <a:t>)</a:t>
            </a:r>
          </a:p>
          <a:p>
            <a:pPr>
              <a:buNone/>
            </a:pPr>
            <a:r>
              <a:rPr lang="de-DE" dirty="0" smtClean="0"/>
              <a:t>   </a:t>
            </a: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7.</a:t>
            </a:r>
            <a:r>
              <a:rPr lang="de-DE" dirty="0" smtClean="0"/>
              <a:t>	end</a:t>
            </a:r>
            <a:endParaRPr lang="pt-BR" dirty="0" smtClean="0"/>
          </a:p>
          <a:p>
            <a:pPr>
              <a:buNone/>
            </a:pPr>
            <a:r>
              <a:rPr lang="de-DE" dirty="0" smtClean="0"/>
              <a:t>   </a:t>
            </a: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8.</a:t>
            </a:r>
            <a:r>
              <a:rPr lang="de-DE" dirty="0" smtClean="0"/>
              <a:t> end</a:t>
            </a:r>
          </a:p>
          <a:p>
            <a:pPr>
              <a:buNone/>
            </a:pPr>
            <a:r>
              <a:rPr lang="pt-BR" dirty="0" smtClean="0"/>
              <a:t>   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9.</a:t>
            </a:r>
            <a:r>
              <a:rPr lang="pt-BR" dirty="0" smtClean="0"/>
              <a:t> </a:t>
            </a:r>
            <a:r>
              <a:rPr lang="pt-BR" dirty="0" err="1" smtClean="0"/>
              <a:t>print</a:t>
            </a:r>
            <a:r>
              <a:rPr lang="pt-BR" dirty="0" smtClean="0"/>
              <a:t>(</a:t>
            </a:r>
            <a:r>
              <a:rPr lang="pt-BR" dirty="0" smtClean="0">
                <a:solidFill>
                  <a:srgbClr val="00B050"/>
                </a:solidFill>
              </a:rPr>
              <a:t>“</a:t>
            </a:r>
            <a:r>
              <a:rPr lang="pt-BR" dirty="0" err="1" smtClean="0">
                <a:solidFill>
                  <a:srgbClr val="00B050"/>
                </a:solidFill>
              </a:rPr>
              <a:t>tail</a:t>
            </a:r>
            <a:r>
              <a:rPr lang="pt-BR" dirty="0" smtClean="0">
                <a:solidFill>
                  <a:srgbClr val="00B050"/>
                </a:solidFill>
              </a:rPr>
              <a:t>”</a:t>
            </a:r>
            <a:r>
              <a:rPr lang="pt-BR" dirty="0" smtClean="0"/>
              <a:t>)</a:t>
            </a:r>
          </a:p>
          <a:p>
            <a:pPr>
              <a:buNone/>
            </a:pP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10.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---------------------------------</a:t>
            </a:r>
          </a:p>
          <a:p>
            <a:pPr>
              <a:buNone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11.</a:t>
            </a:r>
            <a:r>
              <a:rPr lang="pt-BR" dirty="0" smtClean="0"/>
              <a:t> </a:t>
            </a:r>
            <a:r>
              <a:rPr lang="pt-BR" dirty="0" err="1" smtClean="0"/>
              <a:t>print</a:t>
            </a:r>
            <a:r>
              <a:rPr lang="pt-BR" dirty="0" smtClean="0"/>
              <a:t>(</a:t>
            </a:r>
            <a:r>
              <a:rPr lang="pt-BR" dirty="0" smtClean="0">
                <a:solidFill>
                  <a:srgbClr val="00B050"/>
                </a:solidFill>
              </a:rPr>
              <a:t>“</a:t>
            </a:r>
            <a:r>
              <a:rPr lang="pt-BR" dirty="0" err="1" smtClean="0">
                <a:solidFill>
                  <a:srgbClr val="00B050"/>
                </a:solidFill>
              </a:rPr>
              <a:t>head</a:t>
            </a:r>
            <a:r>
              <a:rPr lang="pt-BR" dirty="0" smtClean="0">
                <a:solidFill>
                  <a:srgbClr val="00B050"/>
                </a:solidFill>
              </a:rPr>
              <a:t>”</a:t>
            </a:r>
            <a:r>
              <a:rPr lang="pt-BR" dirty="0" smtClean="0"/>
              <a:t>)</a:t>
            </a:r>
          </a:p>
          <a:p>
            <a:pPr>
              <a:buNone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12.</a:t>
            </a:r>
            <a:r>
              <a:rPr lang="pt-BR" dirty="0" smtClean="0"/>
              <a:t> for </a:t>
            </a:r>
            <a:r>
              <a:rPr lang="pt-BR" dirty="0" smtClean="0">
                <a:solidFill>
                  <a:srgbClr val="FFC000"/>
                </a:solidFill>
              </a:rPr>
              <a:t>n</a:t>
            </a:r>
            <a:r>
              <a:rPr lang="pt-BR" dirty="0" smtClean="0"/>
              <a:t> = </a:t>
            </a:r>
            <a:r>
              <a:rPr lang="pt-BR" dirty="0" smtClean="0">
                <a:solidFill>
                  <a:srgbClr val="0070C0"/>
                </a:solidFill>
              </a:rPr>
              <a:t>1</a:t>
            </a:r>
            <a:r>
              <a:rPr lang="pt-BR" dirty="0" smtClean="0"/>
              <a:t>, </a:t>
            </a:r>
            <a:r>
              <a:rPr lang="pt-BR" dirty="0" smtClean="0">
                <a:solidFill>
                  <a:srgbClr val="0070C0"/>
                </a:solidFill>
              </a:rPr>
              <a:t>100</a:t>
            </a:r>
            <a:r>
              <a:rPr lang="pt-BR" dirty="0" smtClean="0"/>
              <a:t> do</a:t>
            </a:r>
          </a:p>
          <a:p>
            <a:pPr>
              <a:buNone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13.</a:t>
            </a:r>
            <a:r>
              <a:rPr lang="pt-BR" dirty="0" smtClean="0"/>
              <a:t> 	</a:t>
            </a:r>
            <a:r>
              <a:rPr lang="pt-BR" dirty="0" err="1" smtClean="0"/>
              <a:t>if</a:t>
            </a:r>
            <a:r>
              <a:rPr lang="pt-BR" dirty="0" smtClean="0"/>
              <a:t>( </a:t>
            </a:r>
            <a:r>
              <a:rPr lang="pt-BR" dirty="0" smtClean="0">
                <a:solidFill>
                  <a:srgbClr val="FFC000"/>
                </a:solidFill>
              </a:rPr>
              <a:t>n</a:t>
            </a:r>
            <a:r>
              <a:rPr lang="pt-BR" dirty="0" smtClean="0"/>
              <a:t> == 2 ) </a:t>
            </a:r>
            <a:r>
              <a:rPr lang="pt-BR" dirty="0" err="1" smtClean="0"/>
              <a:t>then</a:t>
            </a:r>
            <a:endParaRPr lang="pt-BR" dirty="0" smtClean="0"/>
          </a:p>
          <a:p>
            <a:pPr>
              <a:buNone/>
            </a:pP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14.</a:t>
            </a:r>
            <a:r>
              <a:rPr lang="de-DE" dirty="0" smtClean="0"/>
              <a:t> 		</a:t>
            </a:r>
            <a:r>
              <a:rPr lang="pt-BR" dirty="0" smtClean="0"/>
              <a:t> </a:t>
            </a:r>
            <a:r>
              <a:rPr lang="pt-BR" dirty="0" err="1" smtClean="0"/>
              <a:t>print</a:t>
            </a:r>
            <a:r>
              <a:rPr lang="pt-BR" dirty="0" smtClean="0"/>
              <a:t>(</a:t>
            </a:r>
            <a:r>
              <a:rPr lang="pt-BR" dirty="0" smtClean="0">
                <a:solidFill>
                  <a:srgbClr val="00B050"/>
                </a:solidFill>
              </a:rPr>
              <a:t>“</a:t>
            </a:r>
            <a:r>
              <a:rPr lang="pt-BR" dirty="0" err="1" smtClean="0">
                <a:solidFill>
                  <a:srgbClr val="00B050"/>
                </a:solidFill>
              </a:rPr>
              <a:t>special</a:t>
            </a:r>
            <a:r>
              <a:rPr lang="pt-BR" dirty="0" smtClean="0">
                <a:solidFill>
                  <a:srgbClr val="00B050"/>
                </a:solidFill>
              </a:rPr>
              <a:t> </a:t>
            </a:r>
            <a:r>
              <a:rPr lang="pt-BR" dirty="0" err="1" smtClean="0">
                <a:solidFill>
                  <a:srgbClr val="00B050"/>
                </a:solidFill>
              </a:rPr>
              <a:t>ring</a:t>
            </a:r>
            <a:r>
              <a:rPr lang="pt-BR" dirty="0" smtClean="0">
                <a:solidFill>
                  <a:srgbClr val="00B050"/>
                </a:solidFill>
              </a:rPr>
              <a:t>”</a:t>
            </a:r>
            <a:r>
              <a:rPr lang="pt-BR" dirty="0" smtClean="0"/>
              <a:t>)</a:t>
            </a:r>
          </a:p>
          <a:p>
            <a:pPr>
              <a:buNone/>
            </a:pP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15.</a:t>
            </a:r>
            <a:r>
              <a:rPr lang="de-DE" dirty="0" smtClean="0"/>
              <a:t> 	else</a:t>
            </a:r>
            <a:endParaRPr lang="pt-BR" dirty="0" smtClean="0"/>
          </a:p>
          <a:p>
            <a:pPr>
              <a:buNone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16.</a:t>
            </a:r>
            <a:r>
              <a:rPr lang="pt-BR" dirty="0" smtClean="0"/>
              <a:t> 		</a:t>
            </a:r>
            <a:r>
              <a:rPr lang="pt-BR" dirty="0" err="1" smtClean="0"/>
              <a:t>print</a:t>
            </a:r>
            <a:r>
              <a:rPr lang="pt-BR" dirty="0" smtClean="0"/>
              <a:t>(</a:t>
            </a:r>
            <a:r>
              <a:rPr lang="pt-BR" dirty="0" smtClean="0">
                <a:solidFill>
                  <a:srgbClr val="00B050"/>
                </a:solidFill>
              </a:rPr>
              <a:t>“</a:t>
            </a:r>
            <a:r>
              <a:rPr lang="pt-BR" dirty="0" err="1" smtClean="0">
                <a:solidFill>
                  <a:srgbClr val="00B050"/>
                </a:solidFill>
              </a:rPr>
              <a:t>ring</a:t>
            </a:r>
            <a:r>
              <a:rPr lang="pt-BR" dirty="0" smtClean="0">
                <a:solidFill>
                  <a:srgbClr val="00B050"/>
                </a:solidFill>
              </a:rPr>
              <a:t>”</a:t>
            </a:r>
            <a:r>
              <a:rPr lang="pt-BR" dirty="0" smtClean="0"/>
              <a:t>)</a:t>
            </a:r>
          </a:p>
          <a:p>
            <a:pPr>
              <a:buNone/>
            </a:pP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17.</a:t>
            </a:r>
            <a:r>
              <a:rPr lang="de-DE" dirty="0" smtClean="0"/>
              <a:t> 	end</a:t>
            </a:r>
            <a:endParaRPr lang="pt-BR" dirty="0" smtClean="0"/>
          </a:p>
          <a:p>
            <a:pPr>
              <a:buNone/>
            </a:pP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18.</a:t>
            </a:r>
            <a:r>
              <a:rPr lang="de-DE" dirty="0" smtClean="0"/>
              <a:t> end</a:t>
            </a:r>
          </a:p>
          <a:p>
            <a:pPr>
              <a:buNone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19.</a:t>
            </a:r>
            <a:r>
              <a:rPr lang="pt-BR" dirty="0" smtClean="0"/>
              <a:t> </a:t>
            </a:r>
            <a:r>
              <a:rPr lang="pt-BR" dirty="0" err="1" smtClean="0"/>
              <a:t>print</a:t>
            </a:r>
            <a:r>
              <a:rPr lang="pt-BR" dirty="0" smtClean="0"/>
              <a:t>(</a:t>
            </a:r>
            <a:r>
              <a:rPr lang="pt-BR" dirty="0" smtClean="0">
                <a:solidFill>
                  <a:srgbClr val="00B050"/>
                </a:solidFill>
              </a:rPr>
              <a:t>“</a:t>
            </a:r>
            <a:r>
              <a:rPr lang="pt-BR" dirty="0" err="1" smtClean="0">
                <a:solidFill>
                  <a:srgbClr val="00B050"/>
                </a:solidFill>
              </a:rPr>
              <a:t>tail</a:t>
            </a:r>
            <a:r>
              <a:rPr lang="pt-BR" dirty="0" smtClean="0">
                <a:solidFill>
                  <a:srgbClr val="00B050"/>
                </a:solidFill>
              </a:rPr>
              <a:t>”</a:t>
            </a:r>
            <a:r>
              <a:rPr lang="pt-BR" dirty="0" smtClean="0"/>
              <a:t>)</a:t>
            </a:r>
          </a:p>
          <a:p>
            <a:pPr>
              <a:buNone/>
            </a:pP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20.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---------------------------------</a:t>
            </a:r>
            <a:endParaRPr lang="pt-BR" dirty="0" smtClean="0">
              <a:solidFill>
                <a:srgbClr val="FF0000"/>
              </a:solidFill>
            </a:endParaRPr>
          </a:p>
          <a:p>
            <a:endParaRPr lang="pt-BR" dirty="0"/>
          </a:p>
        </p:txBody>
      </p:sp>
      <p:pic>
        <p:nvPicPr>
          <p:cNvPr id="7" name="Picture 6" descr="Cartoon worm charac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916832"/>
            <a:ext cx="936104" cy="992270"/>
          </a:xfrm>
          <a:prstGeom prst="rect">
            <a:avLst/>
          </a:prstGeom>
          <a:noFill/>
        </p:spPr>
      </p:pic>
      <p:pic>
        <p:nvPicPr>
          <p:cNvPr id="8" name="Picture 6" descr="Cartoon worm charac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6908" y="2596294"/>
            <a:ext cx="1057300" cy="1120738"/>
          </a:xfrm>
          <a:prstGeom prst="rect">
            <a:avLst/>
          </a:prstGeom>
          <a:noFill/>
        </p:spPr>
      </p:pic>
      <p:pic>
        <p:nvPicPr>
          <p:cNvPr id="9" name="Picture 6" descr="Cartoon worm charac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284984"/>
            <a:ext cx="1498858" cy="1588790"/>
          </a:xfrm>
          <a:prstGeom prst="rect">
            <a:avLst/>
          </a:prstGeom>
          <a:noFill/>
        </p:spPr>
      </p:pic>
      <p:pic>
        <p:nvPicPr>
          <p:cNvPr id="10" name="Picture 6" descr="Cartoon worm charac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149080"/>
            <a:ext cx="1907704" cy="2022166"/>
          </a:xfrm>
          <a:prstGeom prst="rect">
            <a:avLst/>
          </a:prstGeom>
          <a:noFill/>
        </p:spPr>
      </p:pic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2761456" y="2534915"/>
            <a:ext cx="2746648" cy="4278461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21.</a:t>
            </a:r>
            <a:r>
              <a:rPr lang="pt-BR" dirty="0" smtClean="0"/>
              <a:t> </a:t>
            </a:r>
            <a:r>
              <a:rPr lang="pt-BR" dirty="0" err="1" smtClean="0"/>
              <a:t>print</a:t>
            </a:r>
            <a:r>
              <a:rPr lang="pt-BR" dirty="0" smtClean="0"/>
              <a:t>(</a:t>
            </a:r>
            <a:r>
              <a:rPr lang="pt-BR" dirty="0" smtClean="0">
                <a:solidFill>
                  <a:srgbClr val="00B050"/>
                </a:solidFill>
              </a:rPr>
              <a:t>“</a:t>
            </a:r>
            <a:r>
              <a:rPr lang="pt-BR" dirty="0" err="1" smtClean="0">
                <a:solidFill>
                  <a:srgbClr val="00B050"/>
                </a:solidFill>
              </a:rPr>
              <a:t>head</a:t>
            </a:r>
            <a:r>
              <a:rPr lang="pt-BR" dirty="0" smtClean="0">
                <a:solidFill>
                  <a:srgbClr val="00B050"/>
                </a:solidFill>
              </a:rPr>
              <a:t>”</a:t>
            </a:r>
            <a:r>
              <a:rPr lang="pt-BR" dirty="0" smtClean="0"/>
              <a:t>)</a:t>
            </a:r>
          </a:p>
          <a:p>
            <a:pPr>
              <a:buNone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22.</a:t>
            </a:r>
            <a:r>
              <a:rPr lang="pt-BR" dirty="0" smtClean="0"/>
              <a:t> for </a:t>
            </a:r>
            <a:r>
              <a:rPr lang="pt-BR" dirty="0" smtClean="0">
                <a:solidFill>
                  <a:srgbClr val="FFC000"/>
                </a:solidFill>
              </a:rPr>
              <a:t>n</a:t>
            </a:r>
            <a:r>
              <a:rPr lang="pt-BR" dirty="0" smtClean="0"/>
              <a:t> = </a:t>
            </a:r>
            <a:r>
              <a:rPr lang="pt-BR" dirty="0" smtClean="0">
                <a:solidFill>
                  <a:srgbClr val="0070C0"/>
                </a:solidFill>
              </a:rPr>
              <a:t>1</a:t>
            </a:r>
            <a:r>
              <a:rPr lang="pt-BR" dirty="0" smtClean="0"/>
              <a:t>, </a:t>
            </a:r>
            <a:r>
              <a:rPr lang="pt-BR" dirty="0" smtClean="0">
                <a:solidFill>
                  <a:srgbClr val="0070C0"/>
                </a:solidFill>
              </a:rPr>
              <a:t>100</a:t>
            </a:r>
            <a:r>
              <a:rPr lang="pt-BR" dirty="0" smtClean="0"/>
              <a:t> do</a:t>
            </a:r>
          </a:p>
          <a:p>
            <a:pPr>
              <a:buNone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23.</a:t>
            </a:r>
            <a:r>
              <a:rPr lang="pt-BR" dirty="0" smtClean="0"/>
              <a:t>	 </a:t>
            </a:r>
            <a:r>
              <a:rPr lang="pt-BR" dirty="0" err="1" smtClean="0"/>
              <a:t>if</a:t>
            </a:r>
            <a:r>
              <a:rPr lang="pt-BR" dirty="0" smtClean="0"/>
              <a:t>( </a:t>
            </a:r>
            <a:r>
              <a:rPr lang="pt-BR" dirty="0" smtClean="0">
                <a:solidFill>
                  <a:srgbClr val="FFC000"/>
                </a:solidFill>
              </a:rPr>
              <a:t>n</a:t>
            </a:r>
            <a:r>
              <a:rPr lang="pt-BR" dirty="0" smtClean="0"/>
              <a:t> == 2 ) </a:t>
            </a:r>
            <a:r>
              <a:rPr lang="pt-BR" dirty="0" err="1" smtClean="0"/>
              <a:t>then</a:t>
            </a:r>
            <a:endParaRPr lang="pt-BR" dirty="0" smtClean="0"/>
          </a:p>
          <a:p>
            <a:pPr>
              <a:buNone/>
            </a:pP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24.</a:t>
            </a:r>
            <a:r>
              <a:rPr lang="de-DE" dirty="0" smtClean="0"/>
              <a:t> 	  </a:t>
            </a:r>
            <a:r>
              <a:rPr lang="pt-BR" dirty="0" smtClean="0"/>
              <a:t> </a:t>
            </a:r>
            <a:r>
              <a:rPr lang="pt-BR" dirty="0" err="1" smtClean="0"/>
              <a:t>print</a:t>
            </a:r>
            <a:r>
              <a:rPr lang="pt-BR" dirty="0" smtClean="0"/>
              <a:t>(</a:t>
            </a:r>
            <a:r>
              <a:rPr lang="pt-BR" dirty="0" smtClean="0">
                <a:solidFill>
                  <a:srgbClr val="00B050"/>
                </a:solidFill>
              </a:rPr>
              <a:t>“</a:t>
            </a:r>
            <a:r>
              <a:rPr lang="pt-BR" dirty="0" err="1" smtClean="0">
                <a:solidFill>
                  <a:srgbClr val="00B050"/>
                </a:solidFill>
              </a:rPr>
              <a:t>special</a:t>
            </a:r>
            <a:r>
              <a:rPr lang="pt-BR" dirty="0" smtClean="0">
                <a:solidFill>
                  <a:srgbClr val="00B050"/>
                </a:solidFill>
              </a:rPr>
              <a:t> </a:t>
            </a:r>
            <a:r>
              <a:rPr lang="pt-BR" dirty="0" err="1" smtClean="0">
                <a:solidFill>
                  <a:srgbClr val="00B050"/>
                </a:solidFill>
              </a:rPr>
              <a:t>ring</a:t>
            </a:r>
            <a:r>
              <a:rPr lang="pt-BR" dirty="0" smtClean="0">
                <a:solidFill>
                  <a:srgbClr val="00B050"/>
                </a:solidFill>
              </a:rPr>
              <a:t>”</a:t>
            </a:r>
            <a:r>
              <a:rPr lang="pt-BR" dirty="0" smtClean="0"/>
              <a:t>)</a:t>
            </a:r>
          </a:p>
          <a:p>
            <a:pPr>
              <a:buNone/>
            </a:pP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25.</a:t>
            </a:r>
            <a:r>
              <a:rPr lang="de-DE" dirty="0" smtClean="0"/>
              <a:t> 	else</a:t>
            </a:r>
            <a:endParaRPr lang="pt-BR" dirty="0" smtClean="0"/>
          </a:p>
          <a:p>
            <a:pPr>
              <a:buNone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26.</a:t>
            </a:r>
            <a:r>
              <a:rPr lang="pt-BR" dirty="0" smtClean="0"/>
              <a:t>		</a:t>
            </a:r>
            <a:r>
              <a:rPr lang="pt-BR" dirty="0" err="1" smtClean="0"/>
              <a:t>print</a:t>
            </a:r>
            <a:r>
              <a:rPr lang="pt-BR" dirty="0" smtClean="0"/>
              <a:t>(</a:t>
            </a:r>
            <a:r>
              <a:rPr lang="pt-BR" dirty="0" smtClean="0">
                <a:solidFill>
                  <a:srgbClr val="00B050"/>
                </a:solidFill>
              </a:rPr>
              <a:t>“</a:t>
            </a:r>
            <a:r>
              <a:rPr lang="pt-BR" dirty="0" err="1" smtClean="0">
                <a:solidFill>
                  <a:srgbClr val="00B050"/>
                </a:solidFill>
              </a:rPr>
              <a:t>ring</a:t>
            </a:r>
            <a:r>
              <a:rPr lang="pt-BR" dirty="0" smtClean="0">
                <a:solidFill>
                  <a:srgbClr val="00B050"/>
                </a:solidFill>
              </a:rPr>
              <a:t>”</a:t>
            </a:r>
            <a:r>
              <a:rPr lang="pt-BR" dirty="0" smtClean="0"/>
              <a:t>)</a:t>
            </a:r>
          </a:p>
          <a:p>
            <a:pPr>
              <a:buNone/>
            </a:pP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27</a:t>
            </a: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de-DE" dirty="0" smtClean="0"/>
              <a:t>	end</a:t>
            </a:r>
            <a:endParaRPr lang="pt-BR" dirty="0" smtClean="0"/>
          </a:p>
          <a:p>
            <a:pPr>
              <a:buNone/>
            </a:pP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28.</a:t>
            </a:r>
            <a:r>
              <a:rPr lang="de-DE" dirty="0" smtClean="0"/>
              <a:t> end</a:t>
            </a:r>
          </a:p>
          <a:p>
            <a:pPr>
              <a:buNone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29.</a:t>
            </a:r>
            <a:r>
              <a:rPr lang="pt-BR" dirty="0" smtClean="0"/>
              <a:t> </a:t>
            </a:r>
            <a:r>
              <a:rPr lang="pt-BR" dirty="0" err="1" smtClean="0"/>
              <a:t>print</a:t>
            </a:r>
            <a:r>
              <a:rPr lang="pt-BR" dirty="0" smtClean="0"/>
              <a:t>(</a:t>
            </a:r>
            <a:r>
              <a:rPr lang="pt-BR" dirty="0" smtClean="0">
                <a:solidFill>
                  <a:srgbClr val="00B050"/>
                </a:solidFill>
              </a:rPr>
              <a:t>“</a:t>
            </a:r>
            <a:r>
              <a:rPr lang="pt-BR" dirty="0" err="1" smtClean="0">
                <a:solidFill>
                  <a:srgbClr val="00B050"/>
                </a:solidFill>
              </a:rPr>
              <a:t>tail</a:t>
            </a:r>
            <a:r>
              <a:rPr lang="pt-BR" dirty="0" smtClean="0">
                <a:solidFill>
                  <a:srgbClr val="00B050"/>
                </a:solidFill>
              </a:rPr>
              <a:t>”</a:t>
            </a:r>
            <a:r>
              <a:rPr lang="pt-BR" dirty="0" smtClean="0"/>
              <a:t>)</a:t>
            </a:r>
          </a:p>
          <a:p>
            <a:pPr>
              <a:buNone/>
            </a:pP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30.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---------------------------------</a:t>
            </a:r>
          </a:p>
          <a:p>
            <a:pPr>
              <a:buNone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31.</a:t>
            </a:r>
            <a:r>
              <a:rPr lang="pt-BR" dirty="0" smtClean="0"/>
              <a:t> </a:t>
            </a:r>
            <a:r>
              <a:rPr lang="pt-BR" dirty="0" err="1" smtClean="0"/>
              <a:t>print</a:t>
            </a:r>
            <a:r>
              <a:rPr lang="pt-BR" dirty="0" smtClean="0"/>
              <a:t>(</a:t>
            </a:r>
            <a:r>
              <a:rPr lang="pt-BR" dirty="0" smtClean="0">
                <a:solidFill>
                  <a:srgbClr val="00B050"/>
                </a:solidFill>
              </a:rPr>
              <a:t>“</a:t>
            </a:r>
            <a:r>
              <a:rPr lang="pt-BR" dirty="0" err="1" smtClean="0">
                <a:solidFill>
                  <a:srgbClr val="00B050"/>
                </a:solidFill>
              </a:rPr>
              <a:t>head</a:t>
            </a:r>
            <a:r>
              <a:rPr lang="pt-BR" dirty="0" smtClean="0">
                <a:solidFill>
                  <a:srgbClr val="00B050"/>
                </a:solidFill>
              </a:rPr>
              <a:t>”</a:t>
            </a:r>
            <a:r>
              <a:rPr lang="pt-BR" dirty="0" smtClean="0"/>
              <a:t>)</a:t>
            </a:r>
          </a:p>
          <a:p>
            <a:pPr>
              <a:buNone/>
            </a:pPr>
            <a:r>
              <a:rPr lang="pt-BR" dirty="0">
                <a:solidFill>
                  <a:schemeClr val="bg1">
                    <a:lumMod val="85000"/>
                  </a:schemeClr>
                </a:solidFill>
              </a:rPr>
              <a:t>3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2.</a:t>
            </a:r>
            <a:r>
              <a:rPr lang="pt-BR" dirty="0" smtClean="0"/>
              <a:t> for </a:t>
            </a:r>
            <a:r>
              <a:rPr lang="pt-BR" dirty="0" smtClean="0">
                <a:solidFill>
                  <a:srgbClr val="FFC000"/>
                </a:solidFill>
              </a:rPr>
              <a:t>n</a:t>
            </a:r>
            <a:r>
              <a:rPr lang="pt-BR" dirty="0" smtClean="0"/>
              <a:t> = </a:t>
            </a:r>
            <a:r>
              <a:rPr lang="pt-BR" dirty="0" smtClean="0">
                <a:solidFill>
                  <a:srgbClr val="0070C0"/>
                </a:solidFill>
              </a:rPr>
              <a:t>1</a:t>
            </a:r>
            <a:r>
              <a:rPr lang="pt-BR" dirty="0" smtClean="0"/>
              <a:t>, </a:t>
            </a:r>
            <a:r>
              <a:rPr lang="pt-BR" dirty="0" smtClean="0">
                <a:solidFill>
                  <a:srgbClr val="0070C0"/>
                </a:solidFill>
              </a:rPr>
              <a:t>100</a:t>
            </a:r>
            <a:r>
              <a:rPr lang="pt-BR" dirty="0" smtClean="0"/>
              <a:t> do</a:t>
            </a:r>
          </a:p>
          <a:p>
            <a:pPr>
              <a:buNone/>
            </a:pPr>
            <a:r>
              <a:rPr lang="pt-BR" dirty="0">
                <a:solidFill>
                  <a:schemeClr val="bg1">
                    <a:lumMod val="85000"/>
                  </a:schemeClr>
                </a:solidFill>
              </a:rPr>
              <a:t>3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3.</a:t>
            </a:r>
            <a:r>
              <a:rPr lang="pt-BR" dirty="0" smtClean="0"/>
              <a:t> 	</a:t>
            </a:r>
            <a:r>
              <a:rPr lang="pt-BR" dirty="0" err="1" smtClean="0"/>
              <a:t>if</a:t>
            </a:r>
            <a:r>
              <a:rPr lang="pt-BR" dirty="0" smtClean="0"/>
              <a:t>( </a:t>
            </a:r>
            <a:r>
              <a:rPr lang="pt-BR" dirty="0" smtClean="0">
                <a:solidFill>
                  <a:srgbClr val="FFC000"/>
                </a:solidFill>
              </a:rPr>
              <a:t>n</a:t>
            </a:r>
            <a:r>
              <a:rPr lang="pt-BR" dirty="0" smtClean="0"/>
              <a:t> == 2 ) </a:t>
            </a:r>
            <a:r>
              <a:rPr lang="pt-BR" dirty="0" err="1" smtClean="0"/>
              <a:t>then</a:t>
            </a:r>
            <a:endParaRPr lang="pt-BR" dirty="0" smtClean="0"/>
          </a:p>
          <a:p>
            <a:pPr>
              <a:buNone/>
            </a:pP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3</a:t>
            </a: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4.</a:t>
            </a:r>
            <a:r>
              <a:rPr lang="de-DE" dirty="0" smtClean="0"/>
              <a:t> 		</a:t>
            </a:r>
            <a:r>
              <a:rPr lang="pt-BR" dirty="0" smtClean="0"/>
              <a:t> </a:t>
            </a:r>
            <a:r>
              <a:rPr lang="pt-BR" dirty="0" err="1" smtClean="0"/>
              <a:t>print</a:t>
            </a:r>
            <a:r>
              <a:rPr lang="pt-BR" dirty="0" smtClean="0"/>
              <a:t>(</a:t>
            </a:r>
            <a:r>
              <a:rPr lang="pt-BR" dirty="0" smtClean="0">
                <a:solidFill>
                  <a:srgbClr val="00B050"/>
                </a:solidFill>
              </a:rPr>
              <a:t>“</a:t>
            </a:r>
            <a:r>
              <a:rPr lang="pt-BR" dirty="0" err="1" smtClean="0">
                <a:solidFill>
                  <a:srgbClr val="00B050"/>
                </a:solidFill>
              </a:rPr>
              <a:t>special</a:t>
            </a:r>
            <a:r>
              <a:rPr lang="pt-BR" dirty="0" smtClean="0">
                <a:solidFill>
                  <a:srgbClr val="00B050"/>
                </a:solidFill>
              </a:rPr>
              <a:t> </a:t>
            </a:r>
            <a:r>
              <a:rPr lang="pt-BR" dirty="0" err="1" smtClean="0">
                <a:solidFill>
                  <a:srgbClr val="00B050"/>
                </a:solidFill>
              </a:rPr>
              <a:t>ring</a:t>
            </a:r>
            <a:r>
              <a:rPr lang="pt-BR" dirty="0" smtClean="0">
                <a:solidFill>
                  <a:srgbClr val="00B050"/>
                </a:solidFill>
              </a:rPr>
              <a:t>”</a:t>
            </a:r>
            <a:r>
              <a:rPr lang="pt-BR" dirty="0" smtClean="0"/>
              <a:t>)</a:t>
            </a:r>
          </a:p>
          <a:p>
            <a:pPr>
              <a:buNone/>
            </a:pP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3</a:t>
            </a: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5.</a:t>
            </a:r>
            <a:r>
              <a:rPr lang="de-DE" dirty="0" smtClean="0"/>
              <a:t> 	else</a:t>
            </a:r>
            <a:endParaRPr lang="pt-BR" dirty="0" smtClean="0"/>
          </a:p>
          <a:p>
            <a:pPr>
              <a:buNone/>
            </a:pPr>
            <a:r>
              <a:rPr lang="pt-BR" dirty="0">
                <a:solidFill>
                  <a:schemeClr val="bg1">
                    <a:lumMod val="85000"/>
                  </a:schemeClr>
                </a:solidFill>
              </a:rPr>
              <a:t>3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6.</a:t>
            </a:r>
            <a:r>
              <a:rPr lang="pt-BR" dirty="0" smtClean="0"/>
              <a:t> 		</a:t>
            </a:r>
            <a:r>
              <a:rPr lang="pt-BR" dirty="0" err="1" smtClean="0"/>
              <a:t>print</a:t>
            </a:r>
            <a:r>
              <a:rPr lang="pt-BR" dirty="0" smtClean="0"/>
              <a:t>(</a:t>
            </a:r>
            <a:r>
              <a:rPr lang="pt-BR" dirty="0" smtClean="0">
                <a:solidFill>
                  <a:srgbClr val="00B050"/>
                </a:solidFill>
              </a:rPr>
              <a:t>“</a:t>
            </a:r>
            <a:r>
              <a:rPr lang="pt-BR" dirty="0" err="1" smtClean="0">
                <a:solidFill>
                  <a:srgbClr val="00B050"/>
                </a:solidFill>
              </a:rPr>
              <a:t>ring</a:t>
            </a:r>
            <a:r>
              <a:rPr lang="pt-BR" dirty="0" smtClean="0">
                <a:solidFill>
                  <a:srgbClr val="00B050"/>
                </a:solidFill>
              </a:rPr>
              <a:t>”</a:t>
            </a:r>
            <a:r>
              <a:rPr lang="pt-BR" dirty="0" smtClean="0"/>
              <a:t>)</a:t>
            </a:r>
          </a:p>
          <a:p>
            <a:pPr>
              <a:buNone/>
            </a:pP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3</a:t>
            </a: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7.</a:t>
            </a:r>
            <a:r>
              <a:rPr lang="de-DE" dirty="0" smtClean="0"/>
              <a:t> 	end</a:t>
            </a:r>
            <a:endParaRPr lang="pt-BR" dirty="0" smtClean="0"/>
          </a:p>
          <a:p>
            <a:pPr>
              <a:buNone/>
            </a:pP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3</a:t>
            </a: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8.</a:t>
            </a:r>
            <a:r>
              <a:rPr lang="de-DE" dirty="0" smtClean="0"/>
              <a:t> end</a:t>
            </a:r>
          </a:p>
          <a:p>
            <a:pPr>
              <a:buNone/>
            </a:pPr>
            <a:r>
              <a:rPr lang="pt-BR" dirty="0">
                <a:solidFill>
                  <a:schemeClr val="bg1">
                    <a:lumMod val="85000"/>
                  </a:schemeClr>
                </a:solidFill>
              </a:rPr>
              <a:t>3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9.</a:t>
            </a:r>
            <a:r>
              <a:rPr lang="pt-BR" dirty="0" smtClean="0"/>
              <a:t> </a:t>
            </a:r>
            <a:r>
              <a:rPr lang="pt-BR" dirty="0" err="1" smtClean="0"/>
              <a:t>print</a:t>
            </a:r>
            <a:r>
              <a:rPr lang="pt-BR" dirty="0" smtClean="0"/>
              <a:t>(</a:t>
            </a:r>
            <a:r>
              <a:rPr lang="pt-BR" dirty="0" smtClean="0">
                <a:solidFill>
                  <a:srgbClr val="00B050"/>
                </a:solidFill>
              </a:rPr>
              <a:t>“</a:t>
            </a:r>
            <a:r>
              <a:rPr lang="pt-BR" dirty="0" err="1" smtClean="0">
                <a:solidFill>
                  <a:srgbClr val="00B050"/>
                </a:solidFill>
              </a:rPr>
              <a:t>tail</a:t>
            </a:r>
            <a:r>
              <a:rPr lang="pt-BR" dirty="0" smtClean="0">
                <a:solidFill>
                  <a:srgbClr val="00B050"/>
                </a:solidFill>
              </a:rPr>
              <a:t>”</a:t>
            </a:r>
            <a:r>
              <a:rPr lang="pt-BR" dirty="0" smtClean="0"/>
              <a:t>)</a:t>
            </a:r>
          </a:p>
          <a:p>
            <a:pPr>
              <a:buNone/>
            </a:pP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4</a:t>
            </a: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0.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---------------------------------</a:t>
            </a:r>
            <a:endParaRPr lang="pt-BR" dirty="0" smtClean="0">
              <a:solidFill>
                <a:srgbClr val="FF0000"/>
              </a:solidFill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Dad. Let</a:t>
            </a:r>
            <a:r>
              <a:rPr lang="pt-BR" b="1" dirty="0" smtClean="0"/>
              <a:t>’s </a:t>
            </a:r>
            <a:r>
              <a:rPr lang="pt-BR" b="1" dirty="0" err="1" smtClean="0"/>
              <a:t>make</a:t>
            </a:r>
            <a:r>
              <a:rPr lang="pt-BR" b="1" dirty="0" smtClean="0"/>
              <a:t> a </a:t>
            </a:r>
            <a:r>
              <a:rPr lang="pt-BR" b="1" dirty="0" err="1" smtClean="0"/>
              <a:t>train</a:t>
            </a:r>
            <a:r>
              <a:rPr lang="pt-BR" b="1" dirty="0" smtClean="0"/>
              <a:t> </a:t>
            </a:r>
            <a:r>
              <a:rPr lang="pt-BR" b="1" dirty="0" err="1" smtClean="0"/>
              <a:t>with</a:t>
            </a:r>
            <a:r>
              <a:rPr lang="pt-BR" b="1" dirty="0" smtClean="0"/>
              <a:t> </a:t>
            </a:r>
            <a:r>
              <a:rPr lang="pt-BR" b="1" dirty="0" err="1" smtClean="0"/>
              <a:t>several</a:t>
            </a:r>
            <a:r>
              <a:rPr lang="pt-BR" b="1" dirty="0" smtClean="0"/>
              <a:t> Mr. </a:t>
            </a:r>
            <a:r>
              <a:rPr lang="pt-BR" b="1" dirty="0" err="1" smtClean="0"/>
              <a:t>Worms</a:t>
            </a:r>
            <a:r>
              <a:rPr lang="de-DE" b="1" dirty="0"/>
              <a:t>?</a:t>
            </a:r>
            <a:endParaRPr lang="pt-BR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7355160" cy="639762"/>
          </a:xfrm>
        </p:spPr>
        <p:txBody>
          <a:bodyPr>
            <a:normAutofit fontScale="92500"/>
          </a:bodyPr>
          <a:lstStyle/>
          <a:p>
            <a:r>
              <a:rPr lang="de-DE" dirty="0" smtClean="0"/>
              <a:t>Modularity...  Find out a pattern,  give a name it, and </a:t>
            </a:r>
            <a:r>
              <a:rPr lang="de-DE" dirty="0" smtClean="0">
                <a:solidFill>
                  <a:srgbClr val="00B050"/>
                </a:solidFill>
              </a:rPr>
              <a:t>reuse</a:t>
            </a:r>
            <a:r>
              <a:rPr lang="de-DE" dirty="0" smtClean="0"/>
              <a:t> it:</a:t>
            </a:r>
            <a:endParaRPr lang="pt-B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2174874"/>
            <a:ext cx="2746648" cy="42784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1400" dirty="0" smtClean="0"/>
              <a:t>   </a:t>
            </a:r>
            <a:r>
              <a:rPr lang="pt-BR" sz="1400" dirty="0" smtClean="0">
                <a:solidFill>
                  <a:schemeClr val="bg1">
                    <a:lumMod val="85000"/>
                  </a:schemeClr>
                </a:solidFill>
              </a:rPr>
              <a:t>1.</a:t>
            </a:r>
            <a:r>
              <a:rPr lang="pt-BR" sz="1400" dirty="0" smtClean="0"/>
              <a:t> </a:t>
            </a:r>
            <a:r>
              <a:rPr lang="pt-BR" sz="1400" b="1" dirty="0" err="1" smtClean="0"/>
              <a:t>function</a:t>
            </a:r>
            <a:r>
              <a:rPr lang="pt-BR" sz="1400" dirty="0" smtClean="0"/>
              <a:t> </a:t>
            </a:r>
            <a:r>
              <a:rPr lang="pt-BR" sz="1400" dirty="0" err="1" smtClean="0">
                <a:solidFill>
                  <a:srgbClr val="7030A0"/>
                </a:solidFill>
              </a:rPr>
              <a:t>MrWorm</a:t>
            </a:r>
            <a:r>
              <a:rPr lang="pt-BR" sz="1400" dirty="0" smtClean="0"/>
              <a:t>( )</a:t>
            </a:r>
          </a:p>
          <a:p>
            <a:pPr>
              <a:buNone/>
            </a:pPr>
            <a:r>
              <a:rPr lang="pt-BR" sz="1400" dirty="0"/>
              <a:t> </a:t>
            </a:r>
            <a:r>
              <a:rPr lang="pt-BR" sz="1400" dirty="0" smtClean="0"/>
              <a:t>  </a:t>
            </a:r>
            <a:r>
              <a:rPr lang="pt-BR" sz="1400" dirty="0" smtClean="0">
                <a:solidFill>
                  <a:schemeClr val="bg1">
                    <a:lumMod val="85000"/>
                  </a:schemeClr>
                </a:solidFill>
              </a:rPr>
              <a:t>2. </a:t>
            </a:r>
            <a:r>
              <a:rPr lang="pt-BR" sz="1400" dirty="0" smtClean="0"/>
              <a:t>   </a:t>
            </a:r>
            <a:r>
              <a:rPr lang="pt-BR" sz="1400" dirty="0" err="1" smtClean="0"/>
              <a:t>print</a:t>
            </a:r>
            <a:r>
              <a:rPr lang="pt-BR" sz="1400" dirty="0" smtClean="0"/>
              <a:t>(</a:t>
            </a:r>
            <a:r>
              <a:rPr lang="pt-BR" sz="1400" dirty="0" smtClean="0">
                <a:solidFill>
                  <a:srgbClr val="00B050"/>
                </a:solidFill>
              </a:rPr>
              <a:t>“</a:t>
            </a:r>
            <a:r>
              <a:rPr lang="pt-BR" sz="1400" dirty="0" err="1" smtClean="0">
                <a:solidFill>
                  <a:srgbClr val="00B050"/>
                </a:solidFill>
              </a:rPr>
              <a:t>head</a:t>
            </a:r>
            <a:r>
              <a:rPr lang="pt-BR" sz="1400" dirty="0" smtClean="0">
                <a:solidFill>
                  <a:srgbClr val="00B050"/>
                </a:solidFill>
              </a:rPr>
              <a:t>”</a:t>
            </a:r>
            <a:r>
              <a:rPr lang="pt-BR" sz="1400" dirty="0" smtClean="0"/>
              <a:t>)</a:t>
            </a:r>
          </a:p>
          <a:p>
            <a:pPr>
              <a:buNone/>
            </a:pPr>
            <a:r>
              <a:rPr lang="pt-BR" sz="1400" dirty="0" smtClean="0"/>
              <a:t>   </a:t>
            </a:r>
            <a:r>
              <a:rPr lang="pt-BR" sz="1400" dirty="0" smtClean="0">
                <a:solidFill>
                  <a:schemeClr val="bg1">
                    <a:lumMod val="85000"/>
                  </a:schemeClr>
                </a:solidFill>
              </a:rPr>
              <a:t>3.    </a:t>
            </a:r>
            <a:r>
              <a:rPr lang="pt-BR" sz="1400" dirty="0" smtClean="0"/>
              <a:t>for </a:t>
            </a:r>
            <a:r>
              <a:rPr lang="pt-BR" sz="1400" dirty="0" smtClean="0">
                <a:solidFill>
                  <a:srgbClr val="FFC000"/>
                </a:solidFill>
              </a:rPr>
              <a:t>n</a:t>
            </a:r>
            <a:r>
              <a:rPr lang="pt-BR" sz="1400" dirty="0" smtClean="0"/>
              <a:t> = </a:t>
            </a:r>
            <a:r>
              <a:rPr lang="pt-BR" sz="1400" dirty="0" smtClean="0">
                <a:solidFill>
                  <a:srgbClr val="0070C0"/>
                </a:solidFill>
              </a:rPr>
              <a:t>1</a:t>
            </a:r>
            <a:r>
              <a:rPr lang="pt-BR" sz="1400" dirty="0" smtClean="0"/>
              <a:t>, </a:t>
            </a:r>
            <a:r>
              <a:rPr lang="pt-BR" sz="1400" dirty="0" smtClean="0">
                <a:solidFill>
                  <a:srgbClr val="0070C0"/>
                </a:solidFill>
              </a:rPr>
              <a:t>100</a:t>
            </a:r>
            <a:r>
              <a:rPr lang="pt-BR" sz="1400" dirty="0" smtClean="0"/>
              <a:t> do</a:t>
            </a:r>
          </a:p>
          <a:p>
            <a:pPr>
              <a:buNone/>
            </a:pPr>
            <a:r>
              <a:rPr lang="de-DE" sz="1400" dirty="0" smtClean="0"/>
              <a:t>   </a:t>
            </a:r>
            <a:r>
              <a:rPr lang="de-DE" sz="1400" dirty="0" smtClean="0">
                <a:solidFill>
                  <a:schemeClr val="bg1">
                    <a:lumMod val="85000"/>
                  </a:schemeClr>
                </a:solidFill>
              </a:rPr>
              <a:t>4.      </a:t>
            </a:r>
            <a:r>
              <a:rPr lang="de-DE" sz="1400" dirty="0" smtClean="0"/>
              <a:t>   </a:t>
            </a:r>
            <a:r>
              <a:rPr lang="pt-BR" sz="1400" dirty="0" err="1" smtClean="0"/>
              <a:t>if</a:t>
            </a:r>
            <a:r>
              <a:rPr lang="pt-BR" sz="1400" dirty="0" smtClean="0"/>
              <a:t>( </a:t>
            </a:r>
            <a:r>
              <a:rPr lang="pt-BR" sz="1400" dirty="0" smtClean="0">
                <a:solidFill>
                  <a:srgbClr val="FFC000"/>
                </a:solidFill>
              </a:rPr>
              <a:t>n</a:t>
            </a:r>
            <a:r>
              <a:rPr lang="pt-BR" sz="1400" dirty="0" smtClean="0"/>
              <a:t> == 2 ) </a:t>
            </a:r>
            <a:r>
              <a:rPr lang="pt-BR" sz="1400" dirty="0" err="1" smtClean="0"/>
              <a:t>then</a:t>
            </a:r>
            <a:endParaRPr lang="pt-BR" sz="1400" dirty="0" smtClean="0"/>
          </a:p>
          <a:p>
            <a:pPr>
              <a:buNone/>
            </a:pPr>
            <a:r>
              <a:rPr lang="de-DE" sz="1400" dirty="0" smtClean="0"/>
              <a:t>   </a:t>
            </a:r>
            <a:r>
              <a:rPr lang="de-DE" sz="1400" dirty="0" smtClean="0">
                <a:solidFill>
                  <a:schemeClr val="bg1">
                    <a:lumMod val="85000"/>
                  </a:schemeClr>
                </a:solidFill>
              </a:rPr>
              <a:t>5.</a:t>
            </a:r>
            <a:r>
              <a:rPr lang="de-DE" sz="1400" dirty="0" smtClean="0"/>
              <a:t> 		</a:t>
            </a:r>
            <a:r>
              <a:rPr lang="pt-BR" sz="1400" dirty="0" smtClean="0"/>
              <a:t>   </a:t>
            </a:r>
            <a:r>
              <a:rPr lang="pt-BR" sz="1400" dirty="0" err="1" smtClean="0"/>
              <a:t>print</a:t>
            </a:r>
            <a:r>
              <a:rPr lang="pt-BR" sz="1400" dirty="0" smtClean="0"/>
              <a:t>(</a:t>
            </a:r>
            <a:r>
              <a:rPr lang="pt-BR" sz="1400" dirty="0" smtClean="0">
                <a:solidFill>
                  <a:srgbClr val="00B050"/>
                </a:solidFill>
              </a:rPr>
              <a:t>“</a:t>
            </a:r>
            <a:r>
              <a:rPr lang="pt-BR" sz="1400" dirty="0" err="1" smtClean="0">
                <a:solidFill>
                  <a:srgbClr val="00B050"/>
                </a:solidFill>
              </a:rPr>
              <a:t>special</a:t>
            </a:r>
            <a:r>
              <a:rPr lang="pt-BR" sz="1400" dirty="0" smtClean="0">
                <a:solidFill>
                  <a:srgbClr val="00B050"/>
                </a:solidFill>
              </a:rPr>
              <a:t> </a:t>
            </a:r>
            <a:r>
              <a:rPr lang="pt-BR" sz="1400" dirty="0" err="1" smtClean="0">
                <a:solidFill>
                  <a:srgbClr val="00B050"/>
                </a:solidFill>
              </a:rPr>
              <a:t>ring</a:t>
            </a:r>
            <a:r>
              <a:rPr lang="pt-BR" sz="1400" dirty="0" smtClean="0">
                <a:solidFill>
                  <a:srgbClr val="00B050"/>
                </a:solidFill>
              </a:rPr>
              <a:t>”</a:t>
            </a:r>
            <a:r>
              <a:rPr lang="pt-BR" sz="1400" dirty="0" smtClean="0"/>
              <a:t>)</a:t>
            </a:r>
          </a:p>
          <a:p>
            <a:pPr>
              <a:buNone/>
            </a:pPr>
            <a:r>
              <a:rPr lang="pt-BR" sz="1400" dirty="0" smtClean="0"/>
              <a:t>   </a:t>
            </a:r>
            <a:r>
              <a:rPr lang="pt-BR" sz="1400" dirty="0" smtClean="0">
                <a:solidFill>
                  <a:schemeClr val="bg1">
                    <a:lumMod val="85000"/>
                  </a:schemeClr>
                </a:solidFill>
              </a:rPr>
              <a:t>6.         </a:t>
            </a:r>
            <a:r>
              <a:rPr lang="de-DE" sz="1400" dirty="0" smtClean="0"/>
              <a:t>else</a:t>
            </a:r>
            <a:endParaRPr lang="pt-BR" sz="1400" dirty="0" smtClean="0"/>
          </a:p>
          <a:p>
            <a:pPr>
              <a:buNone/>
            </a:pPr>
            <a:r>
              <a:rPr lang="de-DE" sz="1400" dirty="0" smtClean="0"/>
              <a:t>   </a:t>
            </a:r>
            <a:r>
              <a:rPr lang="de-DE" sz="1400" dirty="0" smtClean="0">
                <a:solidFill>
                  <a:schemeClr val="bg1">
                    <a:lumMod val="85000"/>
                  </a:schemeClr>
                </a:solidFill>
              </a:rPr>
              <a:t>7.     </a:t>
            </a:r>
            <a:r>
              <a:rPr lang="pt-BR" sz="1400" dirty="0" smtClean="0"/>
              <a:t>	   </a:t>
            </a:r>
            <a:r>
              <a:rPr lang="pt-BR" sz="1400" dirty="0" err="1" smtClean="0"/>
              <a:t>print</a:t>
            </a:r>
            <a:r>
              <a:rPr lang="pt-BR" sz="1400" dirty="0" smtClean="0"/>
              <a:t>(</a:t>
            </a:r>
            <a:r>
              <a:rPr lang="pt-BR" sz="1400" dirty="0" smtClean="0">
                <a:solidFill>
                  <a:srgbClr val="00B050"/>
                </a:solidFill>
              </a:rPr>
              <a:t>“</a:t>
            </a:r>
            <a:r>
              <a:rPr lang="pt-BR" sz="1400" dirty="0" err="1" smtClean="0">
                <a:solidFill>
                  <a:srgbClr val="00B050"/>
                </a:solidFill>
              </a:rPr>
              <a:t>ring</a:t>
            </a:r>
            <a:r>
              <a:rPr lang="pt-BR" sz="1400" dirty="0" smtClean="0">
                <a:solidFill>
                  <a:srgbClr val="00B050"/>
                </a:solidFill>
              </a:rPr>
              <a:t>”</a:t>
            </a:r>
            <a:r>
              <a:rPr lang="pt-BR" sz="1400" dirty="0" smtClean="0"/>
              <a:t>)</a:t>
            </a:r>
          </a:p>
          <a:p>
            <a:pPr>
              <a:buNone/>
            </a:pPr>
            <a:r>
              <a:rPr lang="de-DE" sz="1400" dirty="0" smtClean="0"/>
              <a:t>   </a:t>
            </a:r>
            <a:r>
              <a:rPr lang="de-DE" sz="1400" dirty="0" smtClean="0">
                <a:solidFill>
                  <a:schemeClr val="bg1">
                    <a:lumMod val="85000"/>
                  </a:schemeClr>
                </a:solidFill>
              </a:rPr>
              <a:t>8.        </a:t>
            </a:r>
            <a:r>
              <a:rPr lang="de-DE" sz="1400" dirty="0" smtClean="0"/>
              <a:t> end</a:t>
            </a:r>
            <a:endParaRPr lang="pt-BR" sz="1400" dirty="0" smtClean="0"/>
          </a:p>
          <a:p>
            <a:pPr>
              <a:buNone/>
            </a:pPr>
            <a:r>
              <a:rPr lang="pt-BR" sz="1400" dirty="0" smtClean="0"/>
              <a:t>   </a:t>
            </a:r>
            <a:r>
              <a:rPr lang="pt-BR" sz="1400" dirty="0" smtClean="0">
                <a:solidFill>
                  <a:schemeClr val="bg1">
                    <a:lumMod val="85000"/>
                  </a:schemeClr>
                </a:solidFill>
              </a:rPr>
              <a:t>9.    </a:t>
            </a:r>
            <a:r>
              <a:rPr lang="de-DE" sz="1400" dirty="0" smtClean="0"/>
              <a:t>end</a:t>
            </a:r>
          </a:p>
          <a:p>
            <a:pPr>
              <a:buNone/>
            </a:pPr>
            <a:r>
              <a:rPr lang="de-DE" sz="1400" dirty="0" smtClean="0">
                <a:solidFill>
                  <a:schemeClr val="bg1">
                    <a:lumMod val="85000"/>
                  </a:schemeClr>
                </a:solidFill>
              </a:rPr>
              <a:t>10.</a:t>
            </a:r>
            <a:r>
              <a:rPr lang="de-DE" sz="1400" dirty="0" smtClean="0"/>
              <a:t> </a:t>
            </a:r>
            <a:r>
              <a:rPr lang="pt-BR" sz="1400" dirty="0" smtClean="0"/>
              <a:t>    </a:t>
            </a:r>
            <a:r>
              <a:rPr lang="pt-BR" sz="1400" dirty="0" err="1" smtClean="0"/>
              <a:t>print</a:t>
            </a:r>
            <a:r>
              <a:rPr lang="pt-BR" sz="1400" dirty="0" smtClean="0"/>
              <a:t>(</a:t>
            </a:r>
            <a:r>
              <a:rPr lang="pt-BR" sz="1400" dirty="0" smtClean="0">
                <a:solidFill>
                  <a:srgbClr val="00B050"/>
                </a:solidFill>
              </a:rPr>
              <a:t>“</a:t>
            </a:r>
            <a:r>
              <a:rPr lang="pt-BR" sz="1400" dirty="0" err="1" smtClean="0">
                <a:solidFill>
                  <a:srgbClr val="00B050"/>
                </a:solidFill>
              </a:rPr>
              <a:t>tail</a:t>
            </a:r>
            <a:r>
              <a:rPr lang="pt-BR" sz="1400" dirty="0" smtClean="0">
                <a:solidFill>
                  <a:srgbClr val="00B050"/>
                </a:solidFill>
              </a:rPr>
              <a:t>”</a:t>
            </a:r>
            <a:r>
              <a:rPr lang="pt-BR" sz="1400" dirty="0" smtClean="0"/>
              <a:t>)</a:t>
            </a:r>
          </a:p>
          <a:p>
            <a:pPr>
              <a:buNone/>
            </a:pPr>
            <a:r>
              <a:rPr lang="de-DE" sz="1400" dirty="0" smtClean="0">
                <a:solidFill>
                  <a:schemeClr val="bg1">
                    <a:lumMod val="85000"/>
                  </a:schemeClr>
                </a:solidFill>
              </a:rPr>
              <a:t>11. </a:t>
            </a:r>
            <a:r>
              <a:rPr lang="de-DE" sz="1400" b="1" dirty="0" smtClean="0"/>
              <a:t>end</a:t>
            </a:r>
          </a:p>
          <a:p>
            <a:pPr>
              <a:buNone/>
            </a:pPr>
            <a:r>
              <a:rPr lang="de-DE" sz="1400" dirty="0" smtClean="0">
                <a:solidFill>
                  <a:schemeClr val="bg1">
                    <a:lumMod val="85000"/>
                  </a:schemeClr>
                </a:solidFill>
              </a:rPr>
              <a:t>12.</a:t>
            </a:r>
          </a:p>
          <a:p>
            <a:pPr>
              <a:buNone/>
            </a:pPr>
            <a:r>
              <a:rPr lang="pt-BR" sz="1400" dirty="0" smtClean="0">
                <a:solidFill>
                  <a:schemeClr val="bg1">
                    <a:lumMod val="85000"/>
                  </a:schemeClr>
                </a:solidFill>
              </a:rPr>
              <a:t>13.  </a:t>
            </a:r>
            <a:r>
              <a:rPr lang="pt-BR" sz="1400" dirty="0" smtClean="0"/>
              <a:t>for </a:t>
            </a:r>
            <a:r>
              <a:rPr lang="pt-BR" sz="1400" dirty="0" smtClean="0">
                <a:solidFill>
                  <a:srgbClr val="FFC000"/>
                </a:solidFill>
              </a:rPr>
              <a:t>n</a:t>
            </a:r>
            <a:r>
              <a:rPr lang="pt-BR" sz="1400" dirty="0" smtClean="0"/>
              <a:t> = </a:t>
            </a:r>
            <a:r>
              <a:rPr lang="pt-BR" sz="1400" dirty="0" smtClean="0">
                <a:solidFill>
                  <a:srgbClr val="0070C0"/>
                </a:solidFill>
              </a:rPr>
              <a:t>1</a:t>
            </a:r>
            <a:r>
              <a:rPr lang="pt-BR" sz="1400" dirty="0" smtClean="0"/>
              <a:t>, </a:t>
            </a:r>
            <a:r>
              <a:rPr lang="pt-BR" sz="1400" dirty="0" smtClean="0">
                <a:solidFill>
                  <a:srgbClr val="0070C0"/>
                </a:solidFill>
              </a:rPr>
              <a:t>4  </a:t>
            </a:r>
            <a:r>
              <a:rPr lang="pt-BR" sz="1400" dirty="0" smtClean="0"/>
              <a:t>do</a:t>
            </a:r>
          </a:p>
          <a:p>
            <a:pPr>
              <a:buNone/>
            </a:pPr>
            <a:r>
              <a:rPr lang="de-DE" sz="1400" dirty="0" smtClean="0">
                <a:solidFill>
                  <a:schemeClr val="bg1">
                    <a:lumMod val="85000"/>
                  </a:schemeClr>
                </a:solidFill>
              </a:rPr>
              <a:t>14.         </a:t>
            </a:r>
            <a:r>
              <a:rPr lang="de-DE" sz="1400" dirty="0" smtClean="0">
                <a:solidFill>
                  <a:srgbClr val="7030A0"/>
                </a:solidFill>
              </a:rPr>
              <a:t>MrWorm</a:t>
            </a:r>
            <a:r>
              <a:rPr lang="pt-BR" sz="1400" dirty="0" smtClean="0"/>
              <a:t>( )</a:t>
            </a:r>
          </a:p>
          <a:p>
            <a:pPr>
              <a:buNone/>
            </a:pPr>
            <a:r>
              <a:rPr lang="pt-BR" sz="1400" dirty="0" smtClean="0">
                <a:solidFill>
                  <a:schemeClr val="bg1">
                    <a:lumMod val="85000"/>
                  </a:schemeClr>
                </a:solidFill>
              </a:rPr>
              <a:t>15.  </a:t>
            </a:r>
            <a:r>
              <a:rPr lang="pt-BR" sz="1400" dirty="0" err="1" smtClean="0"/>
              <a:t>end</a:t>
            </a:r>
            <a:endParaRPr lang="pt-BR" sz="1400" dirty="0" smtClean="0"/>
          </a:p>
          <a:p>
            <a:pPr>
              <a:buNone/>
            </a:pPr>
            <a:r>
              <a:rPr lang="de-DE" sz="1400" dirty="0" smtClean="0"/>
              <a:t> </a:t>
            </a:r>
            <a:endParaRPr lang="pt-BR" sz="1400" b="1" dirty="0" smtClean="0"/>
          </a:p>
        </p:txBody>
      </p:sp>
      <p:pic>
        <p:nvPicPr>
          <p:cNvPr id="7" name="Picture 6" descr="Cartoon worm charac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916832"/>
            <a:ext cx="936104" cy="992270"/>
          </a:xfrm>
          <a:prstGeom prst="rect">
            <a:avLst/>
          </a:prstGeom>
          <a:noFill/>
        </p:spPr>
      </p:pic>
      <p:pic>
        <p:nvPicPr>
          <p:cNvPr id="8" name="Picture 6" descr="Cartoon worm charac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6908" y="2596294"/>
            <a:ext cx="1057300" cy="1120738"/>
          </a:xfrm>
          <a:prstGeom prst="rect">
            <a:avLst/>
          </a:prstGeom>
          <a:noFill/>
        </p:spPr>
      </p:pic>
      <p:pic>
        <p:nvPicPr>
          <p:cNvPr id="9" name="Picture 6" descr="Cartoon worm charac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284984"/>
            <a:ext cx="1498858" cy="1588790"/>
          </a:xfrm>
          <a:prstGeom prst="rect">
            <a:avLst/>
          </a:prstGeom>
          <a:noFill/>
        </p:spPr>
      </p:pic>
      <p:pic>
        <p:nvPicPr>
          <p:cNvPr id="10" name="Picture 6" descr="Cartoon worm charac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149080"/>
            <a:ext cx="1907704" cy="2022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e-DE" b="1" dirty="0" smtClean="0"/>
              <a:t>_ Dad....</a:t>
            </a:r>
            <a:br>
              <a:rPr lang="de-DE" b="1" dirty="0" smtClean="0"/>
            </a:br>
            <a:r>
              <a:rPr lang="de-DE" b="1" dirty="0" smtClean="0"/>
              <a:t>_ Uhm...</a:t>
            </a:r>
            <a:br>
              <a:rPr lang="de-DE" b="1" dirty="0" smtClean="0"/>
            </a:br>
            <a:r>
              <a:rPr lang="de-DE" b="1" dirty="0" smtClean="0"/>
              <a:t>_ Stoooop it!!!</a:t>
            </a:r>
            <a:endParaRPr lang="pt-BR" b="1" dirty="0"/>
          </a:p>
        </p:txBody>
      </p:sp>
      <p:pic>
        <p:nvPicPr>
          <p:cNvPr id="17410" name="Picture 2" descr="Worms Revolution Extreme Re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780928"/>
            <a:ext cx="59055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70fadcab80d52832480b16b9cf72a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0005"/>
            <a:ext cx="9144000" cy="64383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289</Words>
  <Application>Microsoft Office PowerPoint</Application>
  <PresentationFormat>On-screen Show (4:3)</PresentationFormat>
  <Paragraphs>98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Mr. Worm is being Cecília’s friend since she was 2 years old</vt:lpstr>
      <vt:lpstr>To teach her programming we start to play with Mr. Worm in Lua language</vt:lpstr>
      <vt:lpstr>Later we realized that Mr. Worm has many rings. But, one is special.</vt:lpstr>
      <vt:lpstr>Is there an easy way to make  Mr. Worm very, very, very...long?</vt:lpstr>
      <vt:lpstr>Dad. Let’s make a train with several Mr. Worms?</vt:lpstr>
      <vt:lpstr>Dad. Let’s make a train with several Mr. Worms?</vt:lpstr>
      <vt:lpstr>_ Dad.... _ Uhm... _ Stoooop it!!!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Mr. Worm is being Cecília’s friend since she was 2 years old</dc:title>
  <dc:creator>tiago</dc:creator>
  <cp:lastModifiedBy>tiago</cp:lastModifiedBy>
  <cp:revision>13</cp:revision>
  <dcterms:created xsi:type="dcterms:W3CDTF">2014-07-18T11:49:35Z</dcterms:created>
  <dcterms:modified xsi:type="dcterms:W3CDTF">2014-07-18T16:53:48Z</dcterms:modified>
</cp:coreProperties>
</file>